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29" r:id="rId2"/>
    <p:sldId id="335" r:id="rId3"/>
    <p:sldId id="342" r:id="rId4"/>
    <p:sldId id="336" r:id="rId5"/>
    <p:sldId id="337" r:id="rId6"/>
    <p:sldId id="330" r:id="rId7"/>
    <p:sldId id="331" r:id="rId8"/>
    <p:sldId id="332" r:id="rId9"/>
    <p:sldId id="333" r:id="rId10"/>
    <p:sldId id="338" r:id="rId11"/>
    <p:sldId id="334" r:id="rId12"/>
    <p:sldId id="339" r:id="rId13"/>
    <p:sldId id="340" r:id="rId14"/>
    <p:sldId id="341" r:id="rId1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>
      <p:cViewPr varScale="1">
        <p:scale>
          <a:sx n="84" d="100"/>
          <a:sy n="84" d="100"/>
        </p:scale>
        <p:origin x="1411" y="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1266"/>
    </p:cViewPr>
  </p:sorterViewPr>
  <p:notesViewPr>
    <p:cSldViewPr>
      <p:cViewPr varScale="1">
        <p:scale>
          <a:sx n="66" d="100"/>
          <a:sy n="66" d="100"/>
        </p:scale>
        <p:origin x="3106" y="72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A29178F3-82E1-4214-AD58-D170734105BD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5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742C317F-04F9-4EA5-A753-40425562C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42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F371CFB-B220-4E52-9D7E-09A3A114C9B3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16426"/>
            <a:ext cx="5485158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29675"/>
            <a:ext cx="2972421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3AE2521-3B6D-4898-8742-FE8E369CC4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515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157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463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3"/>
            <a:r>
              <a:rPr lang="en-US" sz="1600" b="1" dirty="0" smtClean="0"/>
              <a:t>How </a:t>
            </a:r>
            <a:r>
              <a:rPr lang="en-US" sz="1600" b="1" dirty="0"/>
              <a:t>has the candidate’s service record assisted in establishing a national/international reputation in the field? </a:t>
            </a:r>
            <a:endParaRPr lang="en-US" sz="1600" b="1" dirty="0" smtClean="0"/>
          </a:p>
          <a:p>
            <a:pPr lvl="3"/>
            <a:r>
              <a:rPr lang="en-US" sz="1600" dirty="0" smtClean="0"/>
              <a:t>This may have more impact on applicants for Full Professor</a:t>
            </a:r>
          </a:p>
          <a:p>
            <a:pPr lvl="3"/>
            <a:endParaRPr lang="en-US" sz="1400" dirty="0" smtClean="0"/>
          </a:p>
          <a:p>
            <a:pPr lvl="2"/>
            <a:r>
              <a:rPr lang="en-US" sz="2000" b="1" dirty="0" smtClean="0"/>
              <a:t>Administrative Service:  </a:t>
            </a:r>
            <a:endParaRPr lang="en-US" sz="2000" b="1" dirty="0"/>
          </a:p>
          <a:p>
            <a:pPr lvl="2"/>
            <a:r>
              <a:rPr lang="en-US" sz="1600" dirty="0" smtClean="0"/>
              <a:t>Talk </a:t>
            </a:r>
            <a:r>
              <a:rPr lang="en-US" sz="1600" dirty="0"/>
              <a:t>about candidate’s role in Administrative Service and how that may have affected teaching and/or research workload during the review period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60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800" b="1" dirty="0"/>
              <a:t>Attach any documentation not already contained in the portfolio which was significant to your recommendation </a:t>
            </a:r>
            <a:endParaRPr lang="en-US" sz="1800" b="1" dirty="0" smtClean="0"/>
          </a:p>
          <a:p>
            <a:pPr lvl="1"/>
            <a:r>
              <a:rPr lang="en-US" sz="1600" dirty="0" smtClean="0"/>
              <a:t>This </a:t>
            </a:r>
            <a:r>
              <a:rPr lang="en-US" sz="1600" i="1" dirty="0" smtClean="0"/>
              <a:t>may </a:t>
            </a:r>
            <a:r>
              <a:rPr lang="en-US" sz="1600" i="1" dirty="0"/>
              <a:t>be required by your process for the sake of </a:t>
            </a:r>
            <a:r>
              <a:rPr lang="en-US" sz="1600" i="1" dirty="0" smtClean="0"/>
              <a:t>transparency</a:t>
            </a:r>
            <a:endParaRPr lang="en-US" sz="1600" i="1" dirty="0"/>
          </a:p>
          <a:p>
            <a:pPr lvl="1"/>
            <a:r>
              <a:rPr lang="en-US" sz="2400" b="1" dirty="0" smtClean="0"/>
              <a:t>Examples of Attachments</a:t>
            </a:r>
          </a:p>
          <a:p>
            <a:pPr lvl="1"/>
            <a:r>
              <a:rPr lang="en-US" sz="1600" dirty="0" smtClean="0"/>
              <a:t>Faculty </a:t>
            </a:r>
            <a:r>
              <a:rPr lang="en-US" sz="1600" dirty="0"/>
              <a:t>Development Plans; </a:t>
            </a:r>
            <a:endParaRPr lang="en-US" sz="1600" dirty="0" smtClean="0"/>
          </a:p>
          <a:p>
            <a:pPr lvl="1"/>
            <a:r>
              <a:rPr lang="en-US" sz="1600" dirty="0" smtClean="0"/>
              <a:t>Annual</a:t>
            </a:r>
            <a:r>
              <a:rPr lang="en-US" sz="1600" dirty="0"/>
              <a:t>, Mid- and Post-Tenure Evaluations; </a:t>
            </a:r>
            <a:endParaRPr lang="en-US" sz="1600" dirty="0" smtClean="0"/>
          </a:p>
          <a:p>
            <a:pPr lvl="1"/>
            <a:r>
              <a:rPr lang="en-US" sz="1600" dirty="0" smtClean="0"/>
              <a:t>MOUs</a:t>
            </a:r>
            <a:r>
              <a:rPr lang="en-US" sz="1600" dirty="0"/>
              <a:t>; </a:t>
            </a:r>
            <a:endParaRPr lang="en-US" sz="1600" dirty="0" smtClean="0"/>
          </a:p>
          <a:p>
            <a:pPr lvl="1"/>
            <a:r>
              <a:rPr lang="en-US" sz="1600" dirty="0" smtClean="0"/>
              <a:t>Offer </a:t>
            </a:r>
            <a:r>
              <a:rPr lang="en-US" sz="1600" dirty="0"/>
              <a:t>letter; </a:t>
            </a:r>
            <a:endParaRPr lang="en-US" sz="1600" dirty="0" smtClean="0"/>
          </a:p>
          <a:p>
            <a:pPr lvl="1"/>
            <a:r>
              <a:rPr lang="en-US" sz="1600" dirty="0" smtClean="0"/>
              <a:t>Behavioral </a:t>
            </a:r>
            <a:r>
              <a:rPr lang="en-US" sz="1600" dirty="0"/>
              <a:t>Modification Directives; etc.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83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404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301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55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62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03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14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Examples of ACCOMPLISHMENTS/EXPERIENCE OUTSIDE REVIEW PERIOD:</a:t>
            </a:r>
          </a:p>
          <a:p>
            <a:r>
              <a:rPr lang="en-US" dirty="0"/>
              <a:t>Y</a:t>
            </a:r>
            <a:r>
              <a:rPr lang="en-US" dirty="0" smtClean="0"/>
              <a:t>ears</a:t>
            </a:r>
            <a:r>
              <a:rPr lang="en-US" dirty="0"/>
              <a:t>’ credit toward </a:t>
            </a:r>
            <a:r>
              <a:rPr lang="en-US" dirty="0" smtClean="0"/>
              <a:t>tenure,</a:t>
            </a:r>
          </a:p>
          <a:p>
            <a:r>
              <a:rPr lang="en-US" dirty="0" smtClean="0"/>
              <a:t>industry </a:t>
            </a:r>
            <a:r>
              <a:rPr lang="en-US" dirty="0"/>
              <a:t>or professional </a:t>
            </a:r>
            <a:r>
              <a:rPr lang="en-US" dirty="0" smtClean="0"/>
              <a:t>experience</a:t>
            </a:r>
          </a:p>
          <a:p>
            <a:r>
              <a:rPr lang="en-US" dirty="0" smtClean="0"/>
              <a:t>national/international </a:t>
            </a:r>
            <a:r>
              <a:rPr lang="en-US" dirty="0"/>
              <a:t>commendation or </a:t>
            </a:r>
            <a:r>
              <a:rPr lang="en-US" dirty="0" smtClean="0"/>
              <a:t>awards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53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600" b="1" dirty="0"/>
              <a:t>Describe unit expectations relative to assigned workload: </a:t>
            </a:r>
            <a:r>
              <a:rPr lang="en-US" sz="1600" dirty="0"/>
              <a:t>Does unit require above average or excellent evaluations in two of the three areas?  </a:t>
            </a:r>
            <a:endParaRPr lang="en-US" sz="1600" dirty="0" smtClean="0"/>
          </a:p>
          <a:p>
            <a:pPr lvl="1"/>
            <a:r>
              <a:rPr lang="en-US" sz="1600" dirty="0" smtClean="0"/>
              <a:t>Does </a:t>
            </a:r>
            <a:r>
              <a:rPr lang="en-US" sz="1600" dirty="0"/>
              <a:t>the unit have higher expectations in teaching and research than in service? </a:t>
            </a:r>
            <a:endParaRPr lang="en-US" sz="1600" dirty="0" smtClean="0"/>
          </a:p>
          <a:p>
            <a:pPr lvl="1"/>
            <a:r>
              <a:rPr lang="en-US" sz="1600" dirty="0" smtClean="0"/>
              <a:t>Is </a:t>
            </a:r>
            <a:r>
              <a:rPr lang="en-US" sz="1600" dirty="0"/>
              <a:t>the candidate on a specific research or teaching track?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462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800" b="1" dirty="0"/>
              <a:t>Address negative </a:t>
            </a:r>
            <a:r>
              <a:rPr lang="en-US" sz="1800" b="1" dirty="0" smtClean="0"/>
              <a:t>comments/letters</a:t>
            </a:r>
            <a:endParaRPr lang="en-US" sz="1600" dirty="0"/>
          </a:p>
          <a:p>
            <a:pPr lvl="1"/>
            <a:r>
              <a:rPr lang="en-US" sz="1600" dirty="0" smtClean="0"/>
              <a:t>Speak </a:t>
            </a:r>
            <a:r>
              <a:rPr lang="en-US" sz="1600" dirty="0"/>
              <a:t>to the validity and context of the claims and whether or not you agree with the assessment and why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b="1" dirty="0" smtClean="0"/>
              <a:t>DO YOU AGREE WITH THE COMMITTEE’S RECOMMENDATION?</a:t>
            </a:r>
            <a:endParaRPr lang="en-US" sz="1600" b="1" dirty="0"/>
          </a:p>
          <a:p>
            <a:pPr lvl="1"/>
            <a:r>
              <a:rPr lang="en-US" sz="1600" dirty="0" smtClean="0"/>
              <a:t>Explain </a:t>
            </a:r>
            <a:r>
              <a:rPr lang="en-US" sz="1600" dirty="0"/>
              <a:t>any instance where you might disagree with the committee’s assessment </a:t>
            </a:r>
            <a:r>
              <a:rPr lang="en-US" sz="1600" dirty="0" smtClean="0"/>
              <a:t>and WHY</a:t>
            </a:r>
            <a:endParaRPr lang="en-US" sz="1600" dirty="0"/>
          </a:p>
          <a:p>
            <a:pPr lvl="1"/>
            <a:r>
              <a:rPr lang="en-US" sz="1600" dirty="0" smtClean="0"/>
              <a:t>substantiate </a:t>
            </a:r>
            <a:r>
              <a:rPr lang="en-US" sz="1600" dirty="0"/>
              <a:t>with additional documentation </a:t>
            </a:r>
          </a:p>
          <a:p>
            <a:pPr lvl="1"/>
            <a:r>
              <a:rPr lang="en-US" sz="1600" dirty="0" smtClean="0"/>
              <a:t>Always </a:t>
            </a:r>
            <a:r>
              <a:rPr lang="en-US" sz="1600" dirty="0"/>
              <a:t>link back to the department’s criteria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34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800" b="1" dirty="0"/>
              <a:t>Is candidate recognized by peers for research/scholarship?</a:t>
            </a:r>
          </a:p>
          <a:p>
            <a:pPr lvl="1"/>
            <a:r>
              <a:rPr lang="en-US" sz="1600" dirty="0"/>
              <a:t>Significant awards/commendations for research/scholarship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2521-3B6D-4898-8742-FE8E369CC45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80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9C11DDC-E67C-4FEE-8229-97814CA94CB8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A20ABD7-9F14-43D3-85D4-9AAFC4389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03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C594B-48BA-4FC3-9A70-1AA582EBF4D1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A7EDA-A7AC-49D1-B316-69421EEF2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6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904C5-18EA-4578-9DE7-EDFFBE36E798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BB801-A4BC-48B2-8F76-13546E3BD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63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FD493-AB04-4363-AF95-38431FA4A013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AC148-AFE9-4E62-B45C-9C7E9B40C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68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AE439B-0111-49F7-B4E4-80A83E0279AA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FFC83A-7574-4AEC-B4CD-D8F577940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4344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2E86CE-1F9F-4995-9A93-6EAF0681A944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EAD9D8-60A4-4267-B507-04A4031D4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83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38E73F-055A-4D8B-82DA-A618973E166F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22E9FC-236E-453E-9BEF-3C51CED270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05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851D78-7ECE-4013-8E82-C7E29C8B3862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B966CE-E1DF-4FFD-8B58-D75864BD5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33510-F746-43D2-BB35-7066700D210C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2522E-0787-4093-92C4-145189410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8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B0BF99-5D65-41BC-933A-67890FA2465F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3CC5FA-2E13-4745-9014-5C44AAE7F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893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F930591-1978-4841-ABA6-5F186FEF2EC0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18D862-A87B-4888-85F5-6CE4E71A4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58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6215C82-C11B-4529-A407-1B280CCE9950}" type="datetimeFigureOut">
              <a:rPr lang="en-US"/>
              <a:pPr>
                <a:defRPr/>
              </a:pPr>
              <a:t>1/26/2016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FD44F8B-89CB-4854-88D4-F4E4F2ED0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7" r:id="rId2"/>
    <p:sldLayoutId id="2147483702" r:id="rId3"/>
    <p:sldLayoutId id="2147483703" r:id="rId4"/>
    <p:sldLayoutId id="2147483704" r:id="rId5"/>
    <p:sldLayoutId id="2147483705" r:id="rId6"/>
    <p:sldLayoutId id="2147483698" r:id="rId7"/>
    <p:sldLayoutId id="2147483706" r:id="rId8"/>
    <p:sldLayoutId id="2147483707" r:id="rId9"/>
    <p:sldLayoutId id="2147483699" r:id="rId10"/>
    <p:sldLayoutId id="21474837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0" dirty="0" smtClean="0">
                <a:solidFill>
                  <a:srgbClr val="464646"/>
                </a:solidFill>
              </a:rPr>
              <a:t>Departmental Recommendations for Tenure and Promotion</a:t>
            </a:r>
            <a:r>
              <a:rPr lang="en-US" sz="4000" dirty="0">
                <a:solidFill>
                  <a:srgbClr val="464646"/>
                </a:solidFill>
              </a:rPr>
              <a:t/>
            </a:r>
            <a:br>
              <a:rPr lang="en-US" sz="4000" dirty="0">
                <a:solidFill>
                  <a:srgbClr val="464646"/>
                </a:solidFill>
              </a:rPr>
            </a:br>
            <a:r>
              <a:rPr lang="en-US" sz="4000" i="1" dirty="0">
                <a:solidFill>
                  <a:srgbClr val="464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Chair’s Letter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14600"/>
            <a:ext cx="7772400" cy="1199704"/>
          </a:xfrm>
        </p:spPr>
        <p:txBody>
          <a:bodyPr/>
          <a:lstStyle/>
          <a:p>
            <a:pPr algn="ctr"/>
            <a:r>
              <a:rPr lang="en-US" sz="1800" dirty="0" smtClean="0"/>
              <a:t>Denis M. Medeiros, PhD, RD</a:t>
            </a:r>
          </a:p>
          <a:p>
            <a:pPr algn="ctr"/>
            <a:r>
              <a:rPr lang="en-US" sz="1800" dirty="0" smtClean="0"/>
              <a:t>Vice Provost for Faculty Affairs</a:t>
            </a:r>
          </a:p>
          <a:p>
            <a:pPr algn="ctr"/>
            <a:r>
              <a:rPr lang="en-US" sz="1800" dirty="0" smtClean="0"/>
              <a:t>University of Missouri Kansas City</a:t>
            </a:r>
          </a:p>
          <a:p>
            <a:pPr algn="ctr"/>
            <a:endParaRPr lang="en-US" sz="1800" dirty="0"/>
          </a:p>
          <a:p>
            <a:pPr algn="ctr"/>
            <a:r>
              <a:rPr lang="en-US" sz="1800" dirty="0" err="1" smtClean="0"/>
              <a:t>Beci</a:t>
            </a:r>
            <a:r>
              <a:rPr lang="en-US" sz="1800" dirty="0" smtClean="0"/>
              <a:t> Edmundson</a:t>
            </a:r>
          </a:p>
          <a:p>
            <a:pPr algn="ctr"/>
            <a:r>
              <a:rPr lang="en-US" sz="1800" dirty="0" smtClean="0"/>
              <a:t>Faculty Affairs Specialist</a:t>
            </a:r>
          </a:p>
          <a:p>
            <a:pPr algn="ctr"/>
            <a:r>
              <a:rPr lang="en-US" sz="1800" dirty="0" smtClean="0"/>
              <a:t>University of Missouri Kansas City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5875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691062"/>
          </a:xfrm>
        </p:spPr>
        <p:txBody>
          <a:bodyPr/>
          <a:lstStyle/>
          <a:p>
            <a:r>
              <a:rPr lang="en-US" sz="2000" dirty="0" smtClean="0"/>
              <a:t>Briefly </a:t>
            </a:r>
            <a:r>
              <a:rPr lang="en-US" sz="2000" dirty="0"/>
              <a:t>state teaching load and courses</a:t>
            </a:r>
          </a:p>
          <a:p>
            <a:r>
              <a:rPr lang="en-US" sz="2000" dirty="0"/>
              <a:t>How was teaching assessed?</a:t>
            </a:r>
          </a:p>
          <a:p>
            <a:pPr lvl="1"/>
            <a:r>
              <a:rPr lang="en-US" sz="1600" dirty="0"/>
              <a:t>Sense of ratings by students and a select comment or two</a:t>
            </a:r>
          </a:p>
          <a:p>
            <a:pPr lvl="1"/>
            <a:r>
              <a:rPr lang="en-US" sz="1600" dirty="0" smtClean="0"/>
              <a:t>Peer Evaluations</a:t>
            </a:r>
            <a:endParaRPr lang="en-US" sz="1600" dirty="0"/>
          </a:p>
          <a:p>
            <a:pPr lvl="1"/>
            <a:r>
              <a:rPr lang="en-US" sz="1600" dirty="0"/>
              <a:t>Compare ratings with institutional, college/school, department, </a:t>
            </a:r>
            <a:r>
              <a:rPr lang="en-US" sz="1600" dirty="0" smtClean="0"/>
              <a:t>etc.</a:t>
            </a:r>
            <a:endParaRPr lang="en-US" sz="1600" dirty="0"/>
          </a:p>
          <a:p>
            <a:pPr lvl="1"/>
            <a:r>
              <a:rPr lang="en-US" sz="1600" dirty="0"/>
              <a:t>Context of evaluations (first time course taught, new course, etc.)</a:t>
            </a:r>
          </a:p>
          <a:p>
            <a:pPr lvl="1"/>
            <a:r>
              <a:rPr lang="en-US" sz="1600" dirty="0"/>
              <a:t>Review of syllabi and example projects</a:t>
            </a:r>
          </a:p>
          <a:p>
            <a:pPr lvl="1"/>
            <a:r>
              <a:rPr lang="en-US" sz="1600" dirty="0"/>
              <a:t>Curriculum Development (can be listed </a:t>
            </a:r>
            <a:r>
              <a:rPr lang="en-US" sz="1600" dirty="0" smtClean="0"/>
              <a:t>as Service </a:t>
            </a:r>
            <a:r>
              <a:rPr lang="en-US" sz="1600" dirty="0"/>
              <a:t>in some units</a:t>
            </a:r>
            <a:r>
              <a:rPr lang="en-US" sz="1600" dirty="0" smtClean="0"/>
              <a:t>)</a:t>
            </a:r>
          </a:p>
          <a:p>
            <a:r>
              <a:rPr lang="en-US" sz="2000" dirty="0" smtClean="0"/>
              <a:t>Candidate’s significant teaching awards/commendations</a:t>
            </a:r>
          </a:p>
          <a:p>
            <a:r>
              <a:rPr lang="en-US" sz="2000" dirty="0" smtClean="0"/>
              <a:t>Explain candidate’s role in non-traditional teaching models </a:t>
            </a:r>
            <a:r>
              <a:rPr lang="en-US" sz="1800" i="1" dirty="0" smtClean="0"/>
              <a:t>(Team Teaching, Lecture Series, Collaborative Teaching Projects)</a:t>
            </a:r>
          </a:p>
          <a:p>
            <a:r>
              <a:rPr lang="en-US" sz="2000" dirty="0" smtClean="0"/>
              <a:t>Advising and Student Supervision</a:t>
            </a:r>
          </a:p>
          <a:p>
            <a:r>
              <a:rPr lang="en-US" sz="2000" dirty="0" smtClean="0"/>
              <a:t>Address any course reduction agreements and their impact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Chair’s Letter Template: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Teaching Effectiveness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61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Service</a:t>
            </a:r>
          </a:p>
          <a:p>
            <a:pPr lvl="2"/>
            <a:r>
              <a:rPr lang="en-US" sz="1800" dirty="0" smtClean="0"/>
              <a:t>State the department’s expectations as this may vary by rank</a:t>
            </a:r>
          </a:p>
          <a:p>
            <a:pPr lvl="2"/>
            <a:r>
              <a:rPr lang="en-US" sz="1800" dirty="0" smtClean="0"/>
              <a:t>Do not simply list the committees</a:t>
            </a:r>
          </a:p>
          <a:p>
            <a:pPr lvl="2"/>
            <a:r>
              <a:rPr lang="en-US" sz="1800" dirty="0" smtClean="0"/>
              <a:t>What was the quality of the service?</a:t>
            </a:r>
          </a:p>
          <a:p>
            <a:pPr lvl="2"/>
            <a:r>
              <a:rPr lang="en-US" sz="1800" dirty="0" smtClean="0"/>
              <a:t>Did the service take up significant time?</a:t>
            </a:r>
          </a:p>
          <a:p>
            <a:pPr lvl="2"/>
            <a:r>
              <a:rPr lang="en-US" sz="1800" dirty="0" smtClean="0"/>
              <a:t>Was the service for department, college/school or institution?</a:t>
            </a:r>
          </a:p>
          <a:p>
            <a:pPr lvl="2"/>
            <a:r>
              <a:rPr lang="en-US" sz="1800" dirty="0" smtClean="0"/>
              <a:t>What about professional service?</a:t>
            </a:r>
          </a:p>
          <a:p>
            <a:pPr lvl="3"/>
            <a:r>
              <a:rPr lang="en-US" sz="1600" dirty="0" smtClean="0"/>
              <a:t>How has </a:t>
            </a:r>
            <a:r>
              <a:rPr lang="en-US" sz="1600" dirty="0"/>
              <a:t>the candidate’s service record assisted in establishing a national/international reputation in the field</a:t>
            </a:r>
            <a:r>
              <a:rPr lang="en-US" sz="1600" dirty="0" smtClean="0"/>
              <a:t>? </a:t>
            </a:r>
          </a:p>
          <a:p>
            <a:pPr lvl="3"/>
            <a:r>
              <a:rPr lang="en-US" sz="1600" dirty="0" smtClean="0"/>
              <a:t>Editorial Boards, grant review panels, invited lectures, election to professional committees</a:t>
            </a:r>
          </a:p>
          <a:p>
            <a:pPr lvl="2"/>
            <a:r>
              <a:rPr lang="en-US" sz="1800" dirty="0" smtClean="0"/>
              <a:t>Service Learning Initiatives</a:t>
            </a:r>
          </a:p>
          <a:p>
            <a:pPr lvl="2"/>
            <a:r>
              <a:rPr lang="en-US" sz="1800" dirty="0" smtClean="0"/>
              <a:t>Administrative Service?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Chair’s Letter Template: </a:t>
            </a:r>
            <a:br>
              <a:rPr lang="en-US" dirty="0"/>
            </a:br>
            <a:r>
              <a:rPr lang="en-US" dirty="0" smtClean="0"/>
              <a:t>Service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00711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614862"/>
          </a:xfrm>
        </p:spPr>
        <p:txBody>
          <a:bodyPr/>
          <a:lstStyle/>
          <a:p>
            <a:r>
              <a:rPr lang="en-US" sz="2000" dirty="0"/>
              <a:t>Summary </a:t>
            </a:r>
            <a:r>
              <a:rPr lang="en-US" sz="2000" dirty="0" smtClean="0"/>
              <a:t>of Chair’s Recommendation</a:t>
            </a:r>
            <a:endParaRPr lang="en-US" sz="2000" dirty="0"/>
          </a:p>
          <a:p>
            <a:pPr lvl="1"/>
            <a:r>
              <a:rPr lang="en-US" sz="1600" dirty="0"/>
              <a:t>Succinct paragraph to justify your overall sense by portraying the collective evidence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smtClean="0"/>
              <a:t>Clearly state whether you recommend or do not recommend promotion and/or tenure</a:t>
            </a:r>
          </a:p>
          <a:p>
            <a:r>
              <a:rPr lang="en-US" sz="2000" dirty="0" smtClean="0"/>
              <a:t>Attachments</a:t>
            </a:r>
          </a:p>
          <a:p>
            <a:pPr lvl="1"/>
            <a:r>
              <a:rPr lang="en-US" sz="1600" dirty="0" smtClean="0"/>
              <a:t>Attach any documentation not already contained in the portfolio which was significant to your recommendation</a:t>
            </a:r>
            <a:endParaRPr lang="en-US" sz="1600" i="1" dirty="0" smtClean="0"/>
          </a:p>
          <a:p>
            <a:pPr lvl="2"/>
            <a:r>
              <a:rPr lang="en-US" sz="1400" dirty="0" smtClean="0"/>
              <a:t>Adds support and credence to your recommendation</a:t>
            </a:r>
          </a:p>
          <a:p>
            <a:pPr lvl="2"/>
            <a:r>
              <a:rPr lang="en-US" sz="1400" dirty="0" smtClean="0"/>
              <a:t>Documentation becomes part of the official record</a:t>
            </a:r>
          </a:p>
          <a:p>
            <a:pPr lvl="2"/>
            <a:r>
              <a:rPr lang="en-US" sz="1400" dirty="0" smtClean="0"/>
              <a:t>Provides the candidate an opportunity to review the documentation and speak to your claims from their own perspective in the rebuttal process</a:t>
            </a:r>
          </a:p>
          <a:p>
            <a:pPr lvl="1"/>
            <a:r>
              <a:rPr lang="en-US" sz="1600" dirty="0" smtClean="0"/>
              <a:t>Examples of Attachments?</a:t>
            </a:r>
          </a:p>
          <a:p>
            <a:pPr lvl="1"/>
            <a:r>
              <a:rPr lang="en-US" sz="1600" dirty="0" smtClean="0"/>
              <a:t>Redact confidential information from attached documents when </a:t>
            </a:r>
            <a:r>
              <a:rPr lang="en-US" sz="1600" dirty="0" smtClean="0"/>
              <a:t>necessary</a:t>
            </a:r>
            <a:endParaRPr lang="en-US" sz="1600" dirty="0" smtClean="0"/>
          </a:p>
          <a:p>
            <a:pPr lvl="1"/>
            <a:endParaRPr lang="en-US" sz="16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Chair’s Letter Template: </a:t>
            </a:r>
            <a:br>
              <a:rPr lang="en-US" dirty="0"/>
            </a:br>
            <a:r>
              <a:rPr lang="en-US" dirty="0" smtClean="0"/>
              <a:t>Summary and Attachments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8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691062"/>
          </a:xfrm>
        </p:spPr>
        <p:txBody>
          <a:bodyPr/>
          <a:lstStyle/>
          <a:p>
            <a:r>
              <a:rPr lang="en-US" dirty="0" smtClean="0"/>
              <a:t>Sample Department Committee Letter of Recommendation</a:t>
            </a:r>
          </a:p>
          <a:p>
            <a:pPr lvl="1"/>
            <a:r>
              <a:rPr lang="en-US" dirty="0" smtClean="0"/>
              <a:t>Example of an insufficient letter of recommendation</a:t>
            </a:r>
          </a:p>
          <a:p>
            <a:pPr lvl="1"/>
            <a:r>
              <a:rPr lang="en-US" dirty="0" smtClean="0"/>
              <a:t>Lacks detail to support assessments</a:t>
            </a:r>
          </a:p>
          <a:p>
            <a:pPr lvl="1"/>
            <a:r>
              <a:rPr lang="en-US" dirty="0" smtClean="0"/>
              <a:t>Does not link assessments to Departmental Criteria</a:t>
            </a:r>
          </a:p>
          <a:p>
            <a:pPr lvl="1"/>
            <a:r>
              <a:rPr lang="en-US" dirty="0" smtClean="0"/>
              <a:t>Does not address the dissenting opinion</a:t>
            </a:r>
          </a:p>
          <a:p>
            <a:r>
              <a:rPr lang="en-US" dirty="0" smtClean="0"/>
              <a:t>Sample Chair’s Letter</a:t>
            </a:r>
          </a:p>
          <a:p>
            <a:pPr lvl="1"/>
            <a:r>
              <a:rPr lang="en-US" dirty="0" smtClean="0"/>
              <a:t>Created utilizing template methods described today</a:t>
            </a:r>
          </a:p>
          <a:p>
            <a:pPr lvl="1"/>
            <a:r>
              <a:rPr lang="en-US" dirty="0" smtClean="0"/>
              <a:t>Good example of how the Chair’s recommendation can provide vital information necessary to reach an objective and fair assessment of the candidate’s qualifications for promotion and/or tenure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Chair’s Letter: Handouts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23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1828800"/>
          </a:xfrm>
        </p:spPr>
        <p:txBody>
          <a:bodyPr/>
          <a:lstStyle/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Q &amp; A?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0" dirty="0">
                <a:solidFill>
                  <a:srgbClr val="464646"/>
                </a:solidFill>
              </a:rPr>
              <a:t>Departmental Recommendations for Tenure and Promotion</a:t>
            </a:r>
            <a:r>
              <a:rPr lang="en-US" sz="4400" dirty="0">
                <a:solidFill>
                  <a:srgbClr val="464646"/>
                </a:solidFill>
              </a:rPr>
              <a:t/>
            </a:r>
            <a:br>
              <a:rPr lang="en-US" sz="4400" dirty="0">
                <a:solidFill>
                  <a:srgbClr val="464646"/>
                </a:solidFill>
              </a:rPr>
            </a:br>
            <a:r>
              <a:rPr lang="en-US" sz="4400" i="1" dirty="0">
                <a:solidFill>
                  <a:srgbClr val="46464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Chair’s Letter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4800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Citation:  Arizona State University Best Practices for Departmental Letters</a:t>
            </a:r>
          </a:p>
          <a:p>
            <a:r>
              <a:rPr lang="en-US" dirty="0" smtClean="0"/>
              <a:t>2008 – Dr. Gail Hackett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45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1480" y="1676400"/>
            <a:ext cx="8229600" cy="4330700"/>
          </a:xfrm>
        </p:spPr>
        <p:txBody>
          <a:bodyPr/>
          <a:lstStyle/>
          <a:p>
            <a:r>
              <a:rPr lang="en-US" dirty="0" smtClean="0"/>
              <a:t>Department Chair’s Role in Tenure &amp; Promotion Recommendations</a:t>
            </a:r>
          </a:p>
          <a:p>
            <a:r>
              <a:rPr lang="en-US" dirty="0" smtClean="0"/>
              <a:t>Best Practices for Developing your Recommendation</a:t>
            </a:r>
          </a:p>
          <a:p>
            <a:r>
              <a:rPr lang="en-US" dirty="0" smtClean="0"/>
              <a:t>Constructing the Letter (Template)</a:t>
            </a:r>
          </a:p>
          <a:p>
            <a:r>
              <a:rPr lang="en-US" dirty="0" smtClean="0"/>
              <a:t>Sample Letter Handouts</a:t>
            </a:r>
          </a:p>
          <a:p>
            <a:r>
              <a:rPr lang="en-US" dirty="0" smtClean="0"/>
              <a:t>Q&amp;A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Chair’s Recommendation Letter: 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59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6962"/>
          </a:xfrm>
        </p:spPr>
        <p:txBody>
          <a:bodyPr/>
          <a:lstStyle/>
          <a:p>
            <a:pPr algn="ctr"/>
            <a:r>
              <a:rPr lang="en-US" sz="6600" dirty="0" smtClean="0"/>
              <a:t>BEST PRACTICES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</a:t>
            </a:r>
            <a:br>
              <a:rPr lang="en-US" dirty="0" smtClean="0"/>
            </a:br>
            <a:r>
              <a:rPr lang="en-US" sz="4800" dirty="0" smtClean="0"/>
              <a:t>Developing Your</a:t>
            </a:r>
            <a:br>
              <a:rPr lang="en-US" sz="4800" dirty="0" smtClean="0"/>
            </a:br>
            <a:r>
              <a:rPr lang="en-US" sz="4800" dirty="0" smtClean="0"/>
              <a:t>Recommendation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35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Department Chair is the most important recommendation in T&amp;P review</a:t>
            </a:r>
          </a:p>
          <a:p>
            <a:pPr lvl="1"/>
            <a:r>
              <a:rPr lang="en-US" dirty="0" smtClean="0"/>
              <a:t>Direct supervisory perspective, able to provide context and objective analysis of</a:t>
            </a:r>
          </a:p>
          <a:p>
            <a:pPr lvl="2"/>
            <a:r>
              <a:rPr lang="en-US" dirty="0" smtClean="0"/>
              <a:t>Previous recommendations of committee and external evaluations</a:t>
            </a:r>
          </a:p>
          <a:p>
            <a:pPr lvl="2"/>
            <a:r>
              <a:rPr lang="en-US" dirty="0" smtClean="0"/>
              <a:t>Departmental climate and conditions</a:t>
            </a:r>
          </a:p>
          <a:p>
            <a:pPr lvl="2"/>
            <a:r>
              <a:rPr lang="en-US" dirty="0" smtClean="0"/>
              <a:t>Candidate’s strengths, weaknesses, and trajectory</a:t>
            </a:r>
          </a:p>
          <a:p>
            <a:pPr lvl="1"/>
            <a:r>
              <a:rPr lang="en-US" dirty="0" smtClean="0"/>
              <a:t>Expert in content area</a:t>
            </a:r>
          </a:p>
          <a:p>
            <a:pPr lvl="1"/>
            <a:r>
              <a:rPr lang="en-US" dirty="0" smtClean="0"/>
              <a:t>Access to unique “Toolbox” of Resources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Department Chair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90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Candidate’s Portfolio</a:t>
            </a:r>
          </a:p>
          <a:p>
            <a:pPr lvl="1"/>
            <a:r>
              <a:rPr lang="en-US" dirty="0" smtClean="0"/>
              <a:t>Carefully review all materials provided by candidate</a:t>
            </a:r>
          </a:p>
          <a:p>
            <a:pPr lvl="1"/>
            <a:r>
              <a:rPr lang="en-US" dirty="0" smtClean="0"/>
              <a:t>Examine all letters of recommendation within the portfolio, noting both positive and negative comments</a:t>
            </a:r>
          </a:p>
          <a:p>
            <a:r>
              <a:rPr lang="en-US" dirty="0" smtClean="0"/>
              <a:t>Departmental T&amp;P Guidelines and Criteria</a:t>
            </a:r>
          </a:p>
          <a:p>
            <a:r>
              <a:rPr lang="en-US" dirty="0" smtClean="0"/>
              <a:t>Candidate’s Annual, Mid-Tenure, and/or Post-Tenure Performance Evaluations </a:t>
            </a:r>
          </a:p>
          <a:p>
            <a:r>
              <a:rPr lang="en-US" dirty="0" smtClean="0"/>
              <a:t>Institutional policy may allow you to collect additional materials from outside resources</a:t>
            </a:r>
            <a:endParaRPr lang="en-US" sz="24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Chair’s “Toolbox” of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1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57800"/>
          </a:xfrm>
        </p:spPr>
        <p:txBody>
          <a:bodyPr/>
          <a:lstStyle/>
          <a:p>
            <a:r>
              <a:rPr lang="en-US" sz="1800" dirty="0"/>
              <a:t>H</a:t>
            </a:r>
            <a:r>
              <a:rPr lang="en-US" sz="1800" dirty="0" smtClean="0"/>
              <a:t>ow candidate meets or does not meet department criteria is critical</a:t>
            </a:r>
          </a:p>
          <a:p>
            <a:r>
              <a:rPr lang="en-US" sz="1800" dirty="0" smtClean="0"/>
              <a:t>How does candidate compare to recent cases?</a:t>
            </a:r>
          </a:p>
          <a:p>
            <a:r>
              <a:rPr lang="en-US" sz="1800" dirty="0" smtClean="0"/>
              <a:t>Consider the allocation of time to specific aspects of the position</a:t>
            </a:r>
          </a:p>
          <a:p>
            <a:r>
              <a:rPr lang="en-US" sz="1800" dirty="0" smtClean="0"/>
              <a:t>What are the aspirations of the department and how does it compare with similar departments at other universities?</a:t>
            </a:r>
          </a:p>
          <a:p>
            <a:r>
              <a:rPr lang="en-US" sz="1800" dirty="0" smtClean="0"/>
              <a:t>Comment on the departmental culture</a:t>
            </a:r>
          </a:p>
          <a:p>
            <a:r>
              <a:rPr lang="en-US" sz="1800" dirty="0" smtClean="0"/>
              <a:t>Don’t ignore negative comments from reviewers or T&amp;P committee</a:t>
            </a:r>
          </a:p>
          <a:p>
            <a:r>
              <a:rPr lang="en-US" sz="1800" dirty="0" smtClean="0"/>
              <a:t>Address incorrect/erroneous assessments or data provided by other reviewers or in candidate rebuttals</a:t>
            </a:r>
          </a:p>
          <a:p>
            <a:r>
              <a:rPr lang="en-US" sz="1800" dirty="0" smtClean="0"/>
              <a:t>Provide your own opinion and assessment of the case</a:t>
            </a:r>
          </a:p>
          <a:p>
            <a:r>
              <a:rPr lang="en-US" sz="1800" dirty="0" smtClean="0"/>
              <a:t>Has the candidate moved the department forward?</a:t>
            </a:r>
          </a:p>
          <a:p>
            <a:r>
              <a:rPr lang="en-US" sz="1800" dirty="0" smtClean="0"/>
              <a:t>Is an upward trajectory displayed?</a:t>
            </a:r>
          </a:p>
          <a:p>
            <a:r>
              <a:rPr lang="en-US" sz="1800" dirty="0" smtClean="0"/>
              <a:t>Is the faculty member collegial? </a:t>
            </a:r>
          </a:p>
          <a:p>
            <a:r>
              <a:rPr lang="en-US" sz="1800" dirty="0"/>
              <a:t>Are there accomplishments/experience outside the review period which should be considered </a:t>
            </a:r>
            <a:r>
              <a:rPr lang="en-US" sz="1800" dirty="0" smtClean="0"/>
              <a:t>and why?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Points to Ponder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240968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Introduction</a:t>
            </a:r>
            <a:r>
              <a:rPr lang="en-US" sz="2000" dirty="0" smtClean="0"/>
              <a:t> (1 short paragraph)</a:t>
            </a:r>
          </a:p>
          <a:p>
            <a:pPr lvl="1"/>
            <a:r>
              <a:rPr lang="en-US" sz="1600" dirty="0" smtClean="0"/>
              <a:t>State department’s culture, aspirations and some of its goals</a:t>
            </a:r>
          </a:p>
          <a:p>
            <a:pPr lvl="1"/>
            <a:r>
              <a:rPr lang="en-US" sz="1600" dirty="0" smtClean="0"/>
              <a:t>State faculty member’s name, rank, discipline, and when they joined the department</a:t>
            </a:r>
          </a:p>
          <a:p>
            <a:pPr lvl="1"/>
            <a:r>
              <a:rPr lang="en-US" sz="1600" dirty="0" smtClean="0"/>
              <a:t>Brief summary of previous recommendation results including committee vote tally and number of external letters for, against, and/or mixed</a:t>
            </a:r>
          </a:p>
          <a:p>
            <a:pPr lvl="1"/>
            <a:r>
              <a:rPr lang="en-US" sz="1600" dirty="0" smtClean="0"/>
              <a:t>Chair’s recommendation in respect to previous recommendations</a:t>
            </a:r>
          </a:p>
          <a:p>
            <a:pPr marL="392113" lvl="1" indent="0">
              <a:buNone/>
            </a:pPr>
            <a:endParaRPr lang="en-US" sz="1600" dirty="0" smtClean="0"/>
          </a:p>
          <a:p>
            <a:r>
              <a:rPr lang="en-US" sz="2000" b="1" dirty="0" smtClean="0"/>
              <a:t>A statement of the Department’s criteria</a:t>
            </a:r>
          </a:p>
          <a:p>
            <a:pPr lvl="1"/>
            <a:r>
              <a:rPr lang="en-US" sz="1600" dirty="0" smtClean="0"/>
              <a:t>Can be a brief listing of expectations in terms of candidate’s areas of appointment (teaching, research, and service)</a:t>
            </a:r>
          </a:p>
          <a:p>
            <a:pPr lvl="1"/>
            <a:r>
              <a:rPr lang="en-US" sz="1600" dirty="0" smtClean="0"/>
              <a:t>Describe unit expectations relative to assigned workload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Chair’s </a:t>
            </a:r>
            <a:r>
              <a:rPr lang="en-US" dirty="0" smtClean="0"/>
              <a:t>Letter Template: Introduction &amp;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01018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External Evaluation </a:t>
            </a:r>
            <a:r>
              <a:rPr lang="en-US" sz="2000" b="1" dirty="0"/>
              <a:t>letters </a:t>
            </a:r>
          </a:p>
          <a:p>
            <a:pPr lvl="1"/>
            <a:r>
              <a:rPr lang="en-US" sz="1600" dirty="0" smtClean="0"/>
              <a:t>Often minimized </a:t>
            </a:r>
            <a:r>
              <a:rPr lang="en-US" sz="1600" dirty="0"/>
              <a:t>or </a:t>
            </a:r>
            <a:r>
              <a:rPr lang="en-US" sz="1600" dirty="0" smtClean="0"/>
              <a:t>ignored</a:t>
            </a:r>
            <a:endParaRPr lang="en-US" sz="1600" dirty="0"/>
          </a:p>
          <a:p>
            <a:pPr lvl="1"/>
            <a:r>
              <a:rPr lang="en-US" sz="1600" dirty="0"/>
              <a:t>Be direct in </a:t>
            </a:r>
            <a:r>
              <a:rPr lang="en-US" sz="1600" dirty="0" smtClean="0"/>
              <a:t>your interpretation </a:t>
            </a:r>
          </a:p>
          <a:p>
            <a:pPr lvl="1"/>
            <a:r>
              <a:rPr lang="en-US" sz="1600" dirty="0" smtClean="0"/>
              <a:t>Include critical or impactful comments (both positive and negative) while maintaining evaluator’s anonymity</a:t>
            </a:r>
          </a:p>
          <a:p>
            <a:pPr lvl="2"/>
            <a:r>
              <a:rPr lang="en-US" sz="1400" dirty="0" smtClean="0"/>
              <a:t>Impact of research on the field/art/science/discipline</a:t>
            </a:r>
          </a:p>
          <a:p>
            <a:pPr lvl="2"/>
            <a:r>
              <a:rPr lang="en-US" sz="1400" dirty="0" smtClean="0"/>
              <a:t>Significant/noteworthy contributions to the field/art/science/discipline</a:t>
            </a:r>
            <a:endParaRPr lang="en-US" sz="1400" dirty="0"/>
          </a:p>
          <a:p>
            <a:pPr lvl="1"/>
            <a:r>
              <a:rPr lang="en-US" sz="1600" dirty="0"/>
              <a:t>Address negative </a:t>
            </a:r>
            <a:r>
              <a:rPr lang="en-US" sz="1600" dirty="0" smtClean="0"/>
              <a:t>comments/letters</a:t>
            </a:r>
          </a:p>
          <a:p>
            <a:pPr lvl="1"/>
            <a:r>
              <a:rPr lang="en-US" sz="1600" dirty="0" smtClean="0"/>
              <a:t>Always link your assessment back to the department’s criteria</a:t>
            </a:r>
          </a:p>
          <a:p>
            <a:r>
              <a:rPr lang="en-US" sz="2000" b="1" dirty="0" smtClean="0"/>
              <a:t>Departmental Committee Recommendation </a:t>
            </a:r>
            <a:endParaRPr lang="en-US" sz="2000" b="1" dirty="0"/>
          </a:p>
          <a:p>
            <a:pPr lvl="1"/>
            <a:r>
              <a:rPr lang="en-US" sz="1600" dirty="0" smtClean="0"/>
              <a:t>Do you agree with the committee’s assessment?</a:t>
            </a:r>
          </a:p>
          <a:p>
            <a:pPr lvl="1"/>
            <a:r>
              <a:rPr lang="en-US" sz="1600" dirty="0" smtClean="0"/>
              <a:t>Provide direct interpretation of any departmental conflict or climate which may have impacted the departmental committee’s recommendation</a:t>
            </a:r>
            <a:endParaRPr lang="en-US" sz="16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Chair’s Letter Template: </a:t>
            </a:r>
            <a:r>
              <a:rPr lang="en-US" sz="2700" dirty="0" smtClean="0"/>
              <a:t>Interpreting Previous Recommendations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57879027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157662"/>
          </a:xfrm>
        </p:spPr>
        <p:txBody>
          <a:bodyPr/>
          <a:lstStyle/>
          <a:p>
            <a:r>
              <a:rPr lang="en-US" sz="2400" b="1" dirty="0"/>
              <a:t>Significance </a:t>
            </a:r>
            <a:r>
              <a:rPr lang="en-US" sz="2400" b="1" dirty="0" smtClean="0"/>
              <a:t>of </a:t>
            </a:r>
            <a:r>
              <a:rPr lang="en-US" sz="2400" b="1" dirty="0"/>
              <a:t>the Research</a:t>
            </a:r>
          </a:p>
          <a:p>
            <a:pPr lvl="1"/>
            <a:r>
              <a:rPr lang="en-US" sz="1800" dirty="0" smtClean="0"/>
              <a:t>Evaluate the </a:t>
            </a:r>
            <a:r>
              <a:rPr lang="en-US" sz="1800" u="sng" dirty="0" smtClean="0"/>
              <a:t>quality</a:t>
            </a:r>
            <a:r>
              <a:rPr lang="en-US" sz="1800" dirty="0" smtClean="0"/>
              <a:t>, </a:t>
            </a:r>
            <a:r>
              <a:rPr lang="en-US" sz="1800" u="sng" dirty="0" smtClean="0"/>
              <a:t>impact</a:t>
            </a:r>
            <a:r>
              <a:rPr lang="en-US" sz="1800" dirty="0" smtClean="0"/>
              <a:t>, and </a:t>
            </a:r>
            <a:r>
              <a:rPr lang="en-US" sz="1800" u="sng" dirty="0" smtClean="0"/>
              <a:t>volume</a:t>
            </a:r>
            <a:r>
              <a:rPr lang="en-US" sz="1800" dirty="0" smtClean="0"/>
              <a:t> of the candidate’s scholarly/creative work – link to the department’s criteria</a:t>
            </a:r>
          </a:p>
          <a:p>
            <a:pPr lvl="1"/>
            <a:r>
              <a:rPr lang="en-US" sz="1800" dirty="0" smtClean="0"/>
              <a:t>Speak </a:t>
            </a:r>
            <a:r>
              <a:rPr lang="en-US" sz="1800" dirty="0"/>
              <a:t>to the quality </a:t>
            </a:r>
            <a:r>
              <a:rPr lang="en-US" sz="1800" dirty="0" smtClean="0"/>
              <a:t>and prestige of </a:t>
            </a:r>
            <a:r>
              <a:rPr lang="en-US" sz="1800" dirty="0"/>
              <a:t>the </a:t>
            </a:r>
            <a:r>
              <a:rPr lang="en-US" sz="1800" dirty="0" smtClean="0"/>
              <a:t>journals/presses/performances/exhibits/venues</a:t>
            </a:r>
          </a:p>
          <a:p>
            <a:pPr lvl="1"/>
            <a:r>
              <a:rPr lang="en-US" sz="1800" dirty="0" smtClean="0"/>
              <a:t>Include </a:t>
            </a:r>
            <a:r>
              <a:rPr lang="en-US" sz="1800" dirty="0"/>
              <a:t>discipline-related Tiered Journal Lists </a:t>
            </a:r>
            <a:r>
              <a:rPr lang="en-US" sz="1800" dirty="0" smtClean="0"/>
              <a:t>(e.g.: impact factors)</a:t>
            </a:r>
            <a:endParaRPr lang="en-US" sz="1800" dirty="0"/>
          </a:p>
          <a:p>
            <a:pPr lvl="1"/>
            <a:r>
              <a:rPr lang="en-US" sz="1800" dirty="0" smtClean="0"/>
              <a:t>Authorship </a:t>
            </a:r>
            <a:r>
              <a:rPr lang="en-US" sz="1800" dirty="0"/>
              <a:t>– how does your department </a:t>
            </a:r>
            <a:r>
              <a:rPr lang="en-US" sz="1800" dirty="0" smtClean="0"/>
              <a:t>weigh/value primary authorship vs single-authored and/or collaborative works</a:t>
            </a:r>
            <a:endParaRPr lang="en-US" sz="1800" dirty="0"/>
          </a:p>
          <a:p>
            <a:pPr lvl="1"/>
            <a:r>
              <a:rPr lang="en-US" sz="1800" dirty="0" smtClean="0"/>
              <a:t>External Funding/Grants</a:t>
            </a:r>
          </a:p>
          <a:p>
            <a:pPr lvl="1"/>
            <a:r>
              <a:rPr lang="en-US" sz="1800" dirty="0" smtClean="0"/>
              <a:t>Impact of research/scholarly works on the field/art/science/discipline</a:t>
            </a:r>
            <a:endParaRPr lang="en-US" sz="1600" dirty="0" smtClean="0"/>
          </a:p>
          <a:p>
            <a:pPr lvl="1"/>
            <a:r>
              <a:rPr lang="en-US" sz="1800" dirty="0" smtClean="0"/>
              <a:t>Is candidate recognized by peers for research/scholarship?</a:t>
            </a:r>
          </a:p>
          <a:p>
            <a:pPr lvl="1"/>
            <a:endParaRPr lang="en-US" sz="16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Chair’s Letter Template: </a:t>
            </a:r>
            <a:r>
              <a:rPr lang="en-US" dirty="0" smtClean="0"/>
              <a:t>Research/Scholarly 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7259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2512</TotalTime>
  <Words>1205</Words>
  <Application>Microsoft Office PowerPoint</Application>
  <PresentationFormat>On-screen Show (4:3)</PresentationFormat>
  <Paragraphs>167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Departmental Recommendations for Tenure and Promotion The Chair’s Letter</vt:lpstr>
      <vt:lpstr>Chair’s Recommendation Letter:  Overview</vt:lpstr>
      <vt:lpstr>BEST PRACTICES for Developing Your Recommendation</vt:lpstr>
      <vt:lpstr>Role of Department Chair</vt:lpstr>
      <vt:lpstr>Chair’s “Toolbox” of Resources</vt:lpstr>
      <vt:lpstr>Points to Ponder</vt:lpstr>
      <vt:lpstr>Chair’s Letter Template: Introduction &amp; Criteria</vt:lpstr>
      <vt:lpstr>Chair’s Letter Template: Interpreting Previous Recommendations</vt:lpstr>
      <vt:lpstr>Chair’s Letter Template: Research/Scholarly Works</vt:lpstr>
      <vt:lpstr>Chair’s Letter Template:  Teaching Effectiveness</vt:lpstr>
      <vt:lpstr>Chair’s Letter Template:  Service Activities</vt:lpstr>
      <vt:lpstr>Chair’s Letter Template:  Summary and Attachments</vt:lpstr>
      <vt:lpstr>The Chair’s Letter: Handouts</vt:lpstr>
      <vt:lpstr>Departmental Recommendations for Tenure and Promotion The Chair’s Letter</vt:lpstr>
    </vt:vector>
  </TitlesOfParts>
  <Company>UMKC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 and Tenure</dc:title>
  <dc:creator>MacQuarrie</dc:creator>
  <cp:lastModifiedBy>Edmundson, Rebecca A.</cp:lastModifiedBy>
  <cp:revision>184</cp:revision>
  <cp:lastPrinted>2016-01-26T22:13:07Z</cp:lastPrinted>
  <dcterms:created xsi:type="dcterms:W3CDTF">2009-07-16T15:25:22Z</dcterms:created>
  <dcterms:modified xsi:type="dcterms:W3CDTF">2016-01-26T22:49:45Z</dcterms:modified>
</cp:coreProperties>
</file>