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handoutMasterIdLst>
    <p:handoutMasterId r:id="rId11"/>
  </p:handoutMasterIdLst>
  <p:sldIdLst>
    <p:sldId id="256" r:id="rId2"/>
    <p:sldId id="257" r:id="rId3"/>
    <p:sldId id="258" r:id="rId4"/>
    <p:sldId id="263" r:id="rId5"/>
    <p:sldId id="260" r:id="rId6"/>
    <p:sldId id="261" r:id="rId7"/>
    <p:sldId id="264" r:id="rId8"/>
    <p:sldId id="262" r:id="rId9"/>
    <p:sldId id="265" r:id="rId10"/>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34" autoAdjust="0"/>
    <p:restoredTop sz="94660"/>
  </p:normalViewPr>
  <p:slideViewPr>
    <p:cSldViewPr>
      <p:cViewPr varScale="1">
        <p:scale>
          <a:sx n="112" d="100"/>
          <a:sy n="112" d="100"/>
        </p:scale>
        <p:origin x="1020"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79" tIns="46640" rIns="93279" bIns="46640" rtlCol="0"/>
          <a:lstStyle>
            <a:lvl1pPr algn="l">
              <a:defRPr sz="1200"/>
            </a:lvl1pPr>
          </a:lstStyle>
          <a:p>
            <a:endParaRPr lang="en-US"/>
          </a:p>
        </p:txBody>
      </p:sp>
      <p:sp>
        <p:nvSpPr>
          <p:cNvPr id="3" name="Date Placeholder 2"/>
          <p:cNvSpPr>
            <a:spLocks noGrp="1"/>
          </p:cNvSpPr>
          <p:nvPr>
            <p:ph type="dt" sz="quarter" idx="1"/>
          </p:nvPr>
        </p:nvSpPr>
        <p:spPr>
          <a:xfrm>
            <a:off x="3976333" y="0"/>
            <a:ext cx="3041968" cy="465296"/>
          </a:xfrm>
          <a:prstGeom prst="rect">
            <a:avLst/>
          </a:prstGeom>
        </p:spPr>
        <p:txBody>
          <a:bodyPr vert="horz" lIns="93279" tIns="46640" rIns="93279" bIns="46640" rtlCol="0"/>
          <a:lstStyle>
            <a:lvl1pPr algn="r">
              <a:defRPr sz="1200"/>
            </a:lvl1pPr>
          </a:lstStyle>
          <a:p>
            <a:fld id="{EFA1CF92-8495-4C2F-8AFC-5A8A6F3ECDD1}" type="datetimeFigureOut">
              <a:rPr lang="en-US" smtClean="0"/>
              <a:pPr/>
              <a:t>1/29/2016</a:t>
            </a:fld>
            <a:endParaRPr lang="en-US"/>
          </a:p>
        </p:txBody>
      </p:sp>
      <p:sp>
        <p:nvSpPr>
          <p:cNvPr id="4" name="Footer Placeholder 3"/>
          <p:cNvSpPr>
            <a:spLocks noGrp="1"/>
          </p:cNvSpPr>
          <p:nvPr>
            <p:ph type="ftr" sz="quarter" idx="2"/>
          </p:nvPr>
        </p:nvSpPr>
        <p:spPr>
          <a:xfrm>
            <a:off x="0" y="8839014"/>
            <a:ext cx="3041968" cy="465296"/>
          </a:xfrm>
          <a:prstGeom prst="rect">
            <a:avLst/>
          </a:prstGeom>
        </p:spPr>
        <p:txBody>
          <a:bodyPr vert="horz" lIns="93279" tIns="46640" rIns="93279" bIns="46640" rtlCol="0" anchor="b"/>
          <a:lstStyle>
            <a:lvl1pPr algn="l">
              <a:defRPr sz="1200"/>
            </a:lvl1pPr>
          </a:lstStyle>
          <a:p>
            <a:endParaRPr lang="en-US"/>
          </a:p>
        </p:txBody>
      </p:sp>
      <p:sp>
        <p:nvSpPr>
          <p:cNvPr id="5" name="Slide Number Placeholder 4"/>
          <p:cNvSpPr>
            <a:spLocks noGrp="1"/>
          </p:cNvSpPr>
          <p:nvPr>
            <p:ph type="sldNum" sz="quarter" idx="3"/>
          </p:nvPr>
        </p:nvSpPr>
        <p:spPr>
          <a:xfrm>
            <a:off x="3976333" y="8839014"/>
            <a:ext cx="3041968" cy="465296"/>
          </a:xfrm>
          <a:prstGeom prst="rect">
            <a:avLst/>
          </a:prstGeom>
        </p:spPr>
        <p:txBody>
          <a:bodyPr vert="horz" lIns="93279" tIns="46640" rIns="93279" bIns="46640" rtlCol="0" anchor="b"/>
          <a:lstStyle>
            <a:lvl1pPr algn="r">
              <a:defRPr sz="1200"/>
            </a:lvl1pPr>
          </a:lstStyle>
          <a:p>
            <a:fld id="{EE6609BC-F3BD-4396-8D39-ABE9211D9B8C}" type="slidenum">
              <a:rPr lang="en-US" smtClean="0"/>
              <a:pPr/>
              <a:t>‹#›</a:t>
            </a:fld>
            <a:endParaRPr lang="en-US"/>
          </a:p>
        </p:txBody>
      </p:sp>
    </p:spTree>
    <p:extLst>
      <p:ext uri="{BB962C8B-B14F-4D97-AF65-F5344CB8AC3E}">
        <p14:creationId xmlns:p14="http://schemas.microsoft.com/office/powerpoint/2010/main" val="410809696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ctrTitle"/>
          </p:nvPr>
        </p:nvSpPr>
        <p:spPr>
          <a:xfrm>
            <a:off x="914400" y="1803405"/>
            <a:ext cx="73152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914400" y="3632201"/>
            <a:ext cx="73152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5932170" y="4323845"/>
            <a:ext cx="2297429" cy="365125"/>
          </a:xfrm>
        </p:spPr>
        <p:txBody>
          <a:bodyPr/>
          <a:lstStyle/>
          <a:p>
            <a:fld id="{63239A76-4122-43D1-B96D-21D28F96834D}" type="datetimeFigureOut">
              <a:rPr lang="es-ES" smtClean="0"/>
              <a:pPr/>
              <a:t>29/01/2016</a:t>
            </a:fld>
            <a:endParaRPr lang="es-ES"/>
          </a:p>
        </p:txBody>
      </p:sp>
      <p:sp>
        <p:nvSpPr>
          <p:cNvPr id="5" name="Footer Placeholder 4"/>
          <p:cNvSpPr>
            <a:spLocks noGrp="1"/>
          </p:cNvSpPr>
          <p:nvPr>
            <p:ph type="ftr" sz="quarter" idx="11"/>
          </p:nvPr>
        </p:nvSpPr>
        <p:spPr>
          <a:xfrm>
            <a:off x="914400" y="4323846"/>
            <a:ext cx="4880610" cy="365125"/>
          </a:xfrm>
        </p:spPr>
        <p:txBody>
          <a:bodyPr/>
          <a:lstStyle/>
          <a:p>
            <a:endParaRPr lang="es-ES"/>
          </a:p>
        </p:txBody>
      </p:sp>
      <p:sp>
        <p:nvSpPr>
          <p:cNvPr id="6" name="Slide Number Placeholder 5"/>
          <p:cNvSpPr>
            <a:spLocks noGrp="1"/>
          </p:cNvSpPr>
          <p:nvPr>
            <p:ph type="sldNum" sz="quarter" idx="12"/>
          </p:nvPr>
        </p:nvSpPr>
        <p:spPr>
          <a:xfrm>
            <a:off x="6057900" y="1430867"/>
            <a:ext cx="2171700" cy="365125"/>
          </a:xfrm>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048345527"/>
      </p:ext>
    </p:extLst>
  </p:cSld>
  <p:clrMapOvr>
    <a:masterClrMapping/>
  </p:clrMapOvr>
  <p:transition>
    <p:comb dir="vert"/>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55" y="4697361"/>
            <a:ext cx="7956482"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94355" y="977035"/>
            <a:ext cx="7950260" cy="340697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94360" y="5516716"/>
            <a:ext cx="7955280" cy="746924"/>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239A76-4122-43D1-B96D-21D28F96834D}" type="datetimeFigureOut">
              <a:rPr lang="es-ES" smtClean="0"/>
              <a:pPr/>
              <a:t>29/01/2016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1754685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3"/>
            <a:ext cx="795528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800" y="3649134"/>
            <a:ext cx="7772400" cy="1330852"/>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63239A76-4122-43D1-B96D-21D28F96834D}" type="datetimeFigureOut">
              <a:rPr lang="es-ES" smtClean="0"/>
              <a:pPr/>
              <a:t>29/01/2016</a:t>
            </a:fld>
            <a:endParaRPr lang="es-ES"/>
          </a:p>
        </p:txBody>
      </p:sp>
      <p:sp>
        <p:nvSpPr>
          <p:cNvPr id="6" name="Footer Placeholder 5"/>
          <p:cNvSpPr>
            <a:spLocks noGrp="1"/>
          </p:cNvSpPr>
          <p:nvPr>
            <p:ph type="ftr" sz="quarter" idx="11"/>
          </p:nvPr>
        </p:nvSpPr>
        <p:spPr>
          <a:xfrm>
            <a:off x="594360" y="381001"/>
            <a:ext cx="4830656" cy="365125"/>
          </a:xfrm>
        </p:spPr>
        <p:txBody>
          <a:bodyPr/>
          <a:lstStyle/>
          <a:p>
            <a:endParaRPr lang="es-ES"/>
          </a:p>
        </p:txBody>
      </p:sp>
      <p:sp>
        <p:nvSpPr>
          <p:cNvPr id="7" name="Slide Number Placeholder 6"/>
          <p:cNvSpPr>
            <a:spLocks noGrp="1"/>
          </p:cNvSpPr>
          <p:nvPr>
            <p:ph type="sldNum" sz="quarter" idx="12"/>
          </p:nvPr>
        </p:nvSpPr>
        <p:spPr>
          <a:xfrm>
            <a:off x="7882466" y="381001"/>
            <a:ext cx="667174" cy="365125"/>
          </a:xfrm>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7933050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768351" y="753534"/>
            <a:ext cx="7613650" cy="2756234"/>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977899" y="3509768"/>
            <a:ext cx="7194552"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5800" y="4174597"/>
            <a:ext cx="7778752" cy="821265"/>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63239A76-4122-43D1-B96D-21D28F96834D}" type="datetimeFigureOut">
              <a:rPr lang="es-ES" smtClean="0"/>
              <a:pPr/>
              <a:t>29/01/2016</a:t>
            </a:fld>
            <a:endParaRPr lang="es-ES"/>
          </a:p>
        </p:txBody>
      </p:sp>
      <p:sp>
        <p:nvSpPr>
          <p:cNvPr id="6" name="Footer Placeholder 5"/>
          <p:cNvSpPr>
            <a:spLocks noGrp="1"/>
          </p:cNvSpPr>
          <p:nvPr>
            <p:ph type="ftr" sz="quarter" idx="11"/>
          </p:nvPr>
        </p:nvSpPr>
        <p:spPr>
          <a:xfrm>
            <a:off x="594360" y="379438"/>
            <a:ext cx="4830656" cy="365125"/>
          </a:xfrm>
        </p:spPr>
        <p:txBody>
          <a:bodyPr/>
          <a:lstStyle/>
          <a:p>
            <a:endParaRPr lang="es-ES"/>
          </a:p>
        </p:txBody>
      </p:sp>
      <p:sp>
        <p:nvSpPr>
          <p:cNvPr id="7" name="Slide Number Placeholder 6"/>
          <p:cNvSpPr>
            <a:spLocks noGrp="1"/>
          </p:cNvSpPr>
          <p:nvPr>
            <p:ph type="sldNum" sz="quarter" idx="12"/>
          </p:nvPr>
        </p:nvSpPr>
        <p:spPr>
          <a:xfrm>
            <a:off x="7882466" y="381001"/>
            <a:ext cx="667174" cy="365125"/>
          </a:xfrm>
        </p:spPr>
        <p:txBody>
          <a:bodyPr/>
          <a:lstStyle/>
          <a:p>
            <a:fld id="{9AF29F64-F08E-49F7-A658-5C38539D4000}" type="slidenum">
              <a:rPr lang="es-ES" smtClean="0"/>
              <a:pPr/>
              <a:t>‹#›</a:t>
            </a:fld>
            <a:endParaRPr lang="es-ES"/>
          </a:p>
        </p:txBody>
      </p:sp>
      <p:sp>
        <p:nvSpPr>
          <p:cNvPr id="13" name="TextBox 12"/>
          <p:cNvSpPr txBox="1"/>
          <p:nvPr/>
        </p:nvSpPr>
        <p:spPr>
          <a:xfrm>
            <a:off x="231458" y="80772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8146733" y="302133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2615413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685800" y="1124702"/>
            <a:ext cx="7774782"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792" y="3648316"/>
            <a:ext cx="7773608"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5562176" y="378884"/>
            <a:ext cx="2183130" cy="365125"/>
          </a:xfrm>
        </p:spPr>
        <p:txBody>
          <a:bodyPr/>
          <a:lstStyle>
            <a:lvl1pPr algn="r">
              <a:defRPr/>
            </a:lvl1pPr>
          </a:lstStyle>
          <a:p>
            <a:fld id="{63239A76-4122-43D1-B96D-21D28F96834D}" type="datetimeFigureOut">
              <a:rPr lang="es-ES" smtClean="0"/>
              <a:pPr/>
              <a:t>29/01/2016</a:t>
            </a:fld>
            <a:endParaRPr lang="es-ES"/>
          </a:p>
        </p:txBody>
      </p:sp>
      <p:sp>
        <p:nvSpPr>
          <p:cNvPr id="6" name="Footer Placeholder 5"/>
          <p:cNvSpPr>
            <a:spLocks noGrp="1"/>
          </p:cNvSpPr>
          <p:nvPr>
            <p:ph type="ftr" sz="quarter" idx="11"/>
          </p:nvPr>
        </p:nvSpPr>
        <p:spPr>
          <a:xfrm>
            <a:off x="594360" y="378884"/>
            <a:ext cx="4830656" cy="365125"/>
          </a:xfrm>
        </p:spPr>
        <p:txBody>
          <a:bodyPr/>
          <a:lstStyle/>
          <a:p>
            <a:endParaRPr lang="es-ES"/>
          </a:p>
        </p:txBody>
      </p:sp>
      <p:sp>
        <p:nvSpPr>
          <p:cNvPr id="7" name="Slide Number Placeholder 6"/>
          <p:cNvSpPr>
            <a:spLocks noGrp="1"/>
          </p:cNvSpPr>
          <p:nvPr>
            <p:ph type="sldNum" sz="quarter" idx="12"/>
          </p:nvPr>
        </p:nvSpPr>
        <p:spPr>
          <a:xfrm>
            <a:off x="7882466" y="381001"/>
            <a:ext cx="667174" cy="365125"/>
          </a:xfrm>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42868331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171701" y="762000"/>
            <a:ext cx="637793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594361" y="2202080"/>
            <a:ext cx="2560320"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59436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02237" y="2201333"/>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00781" y="2904068"/>
            <a:ext cx="2560320" cy="335957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989319" y="2192866"/>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98932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63239A76-4122-43D1-B96D-21D28F96834D}" type="datetimeFigureOut">
              <a:rPr lang="es-ES" smtClean="0"/>
              <a:pPr/>
              <a:t>29/01/2016</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13112764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171702" y="762000"/>
            <a:ext cx="6381984"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594360"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594360" y="2331720"/>
            <a:ext cx="2560320" cy="15073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594360" y="4796103"/>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291873"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291872" y="2331720"/>
            <a:ext cx="2560320" cy="1509862"/>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290858" y="4796102"/>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993365"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5993364" y="2331721"/>
            <a:ext cx="2560320" cy="1508919"/>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93272" y="4796100"/>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63239A76-4122-43D1-B96D-21D28F96834D}" type="datetimeFigureOut">
              <a:rPr lang="es-ES" smtClean="0"/>
              <a:pPr/>
              <a:t>29/01/2016</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3550293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94360" y="2194560"/>
            <a:ext cx="7955280" cy="406908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239A76-4122-43D1-B96D-21D28F96834D}" type="datetimeFigureOut">
              <a:rPr lang="es-ES" smtClean="0"/>
              <a:pPr/>
              <a:t>29/01/2016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960382773"/>
      </p:ext>
    </p:extLst>
  </p:cSld>
  <p:clrMapOvr>
    <a:masterClrMapping/>
  </p:clrMapOvr>
  <p:transition>
    <p:comb dir="vert"/>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Vertical Title 1"/>
          <p:cNvSpPr>
            <a:spLocks noGrp="1"/>
          </p:cNvSpPr>
          <p:nvPr>
            <p:ph type="title" orient="vert"/>
          </p:nvPr>
        </p:nvSpPr>
        <p:spPr>
          <a:xfrm>
            <a:off x="7006590" y="747183"/>
            <a:ext cx="1543050" cy="4248675"/>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94360" y="746126"/>
            <a:ext cx="6278035" cy="424973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63239A76-4122-43D1-B96D-21D28F96834D}" type="datetimeFigureOut">
              <a:rPr lang="es-ES" smtClean="0"/>
              <a:pPr/>
              <a:t>29/01/2016</a:t>
            </a:fld>
            <a:endParaRPr lang="es-ES"/>
          </a:p>
        </p:txBody>
      </p:sp>
      <p:sp>
        <p:nvSpPr>
          <p:cNvPr id="5" name="Footer Placeholder 4"/>
          <p:cNvSpPr>
            <a:spLocks noGrp="1"/>
          </p:cNvSpPr>
          <p:nvPr>
            <p:ph type="ftr" sz="quarter" idx="11"/>
          </p:nvPr>
        </p:nvSpPr>
        <p:spPr>
          <a:xfrm>
            <a:off x="594360" y="381001"/>
            <a:ext cx="4830656" cy="365125"/>
          </a:xfrm>
        </p:spPr>
        <p:txBody>
          <a:bodyPr/>
          <a:lstStyle/>
          <a:p>
            <a:endParaRPr lang="es-ES"/>
          </a:p>
        </p:txBody>
      </p:sp>
      <p:sp>
        <p:nvSpPr>
          <p:cNvPr id="6" name="Slide Number Placeholder 5"/>
          <p:cNvSpPr>
            <a:spLocks noGrp="1"/>
          </p:cNvSpPr>
          <p:nvPr>
            <p:ph type="sldNum" sz="quarter" idx="12"/>
          </p:nvPr>
        </p:nvSpPr>
        <p:spPr>
          <a:xfrm>
            <a:off x="7882466" y="381001"/>
            <a:ext cx="667174" cy="365125"/>
          </a:xfrm>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755994914"/>
      </p:ext>
    </p:extLst>
  </p:cSld>
  <p:clrMapOvr>
    <a:masterClrMapping/>
  </p:clrMapOvr>
  <p:transition>
    <p:comb dir="vert"/>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239A76-4122-43D1-B96D-21D28F96834D}" type="datetimeFigureOut">
              <a:rPr lang="es-ES" smtClean="0"/>
              <a:pPr/>
              <a:t>29/01/2016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1604418918"/>
      </p:ext>
    </p:extLst>
  </p:cSld>
  <p:clrMapOvr>
    <a:masterClrMapping/>
  </p:clrMapOvr>
  <p:transition>
    <p:comb dir="vert"/>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4"/>
            <a:ext cx="7955280"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594360" y="3641726"/>
            <a:ext cx="7955281" cy="1354134"/>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63239A76-4122-43D1-B96D-21D28F96834D}" type="datetimeFigureOut">
              <a:rPr lang="es-ES" smtClean="0"/>
              <a:pPr/>
              <a:t>29/01/2016</a:t>
            </a:fld>
            <a:endParaRPr lang="es-ES"/>
          </a:p>
        </p:txBody>
      </p:sp>
      <p:sp>
        <p:nvSpPr>
          <p:cNvPr id="5" name="Footer Placeholder 4"/>
          <p:cNvSpPr>
            <a:spLocks noGrp="1"/>
          </p:cNvSpPr>
          <p:nvPr>
            <p:ph type="ftr" sz="quarter" idx="11"/>
          </p:nvPr>
        </p:nvSpPr>
        <p:spPr>
          <a:xfrm>
            <a:off x="594360" y="381001"/>
            <a:ext cx="4830656" cy="365125"/>
          </a:xfrm>
        </p:spPr>
        <p:txBody>
          <a:bodyPr/>
          <a:lstStyle/>
          <a:p>
            <a:endParaRPr lang="es-ES"/>
          </a:p>
        </p:txBody>
      </p:sp>
      <p:sp>
        <p:nvSpPr>
          <p:cNvPr id="6" name="Slide Number Placeholder 5"/>
          <p:cNvSpPr>
            <a:spLocks noGrp="1"/>
          </p:cNvSpPr>
          <p:nvPr>
            <p:ph type="sldNum" sz="quarter" idx="12"/>
          </p:nvPr>
        </p:nvSpPr>
        <p:spPr>
          <a:xfrm>
            <a:off x="7882466" y="381001"/>
            <a:ext cx="667173" cy="365125"/>
          </a:xfrm>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1854475805"/>
      </p:ext>
    </p:extLst>
  </p:cSld>
  <p:clrMapOvr>
    <a:masterClrMapping/>
  </p:clrMapOvr>
  <p:transition>
    <p:comb dir="vert"/>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94360" y="2194560"/>
            <a:ext cx="3910579" cy="40690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2099" y="2194560"/>
            <a:ext cx="3907540" cy="40690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3239A76-4122-43D1-B96D-21D28F96834D}" type="datetimeFigureOut">
              <a:rPr lang="es-ES" smtClean="0"/>
              <a:pPr/>
              <a:t>29/01/2016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1438071247"/>
      </p:ext>
    </p:extLst>
  </p:cSld>
  <p:clrMapOvr>
    <a:masterClrMapping/>
  </p:clrMapOvr>
  <p:transition>
    <p:comb dir="vert"/>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71700" y="762000"/>
            <a:ext cx="637794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1279" y="2183802"/>
            <a:ext cx="3683659"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94359" y="3132667"/>
            <a:ext cx="3910579" cy="31309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69018" y="2183802"/>
            <a:ext cx="368062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2098" y="3132667"/>
            <a:ext cx="3907541" cy="31309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3239A76-4122-43D1-B96D-21D28F96834D}" type="datetimeFigureOut">
              <a:rPr lang="es-ES" smtClean="0"/>
              <a:pPr/>
              <a:t>29/01/2016</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844811793"/>
      </p:ext>
    </p:extLst>
  </p:cSld>
  <p:clrMapOvr>
    <a:masterClrMapping/>
  </p:clrMapOvr>
  <p:transition>
    <p:comb dir="vert"/>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3239A76-4122-43D1-B96D-21D28F96834D}" type="datetimeFigureOut">
              <a:rPr lang="es-ES" smtClean="0"/>
              <a:pPr/>
              <a:t>29/01/2016</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069908506"/>
      </p:ext>
    </p:extLst>
  </p:cSld>
  <p:clrMapOvr>
    <a:masterClrMapping/>
  </p:clrMapOvr>
  <p:transition>
    <p:comb dir="vert"/>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239A76-4122-43D1-B96D-21D28F96834D}" type="datetimeFigureOut">
              <a:rPr lang="es-ES" smtClean="0"/>
              <a:pPr/>
              <a:t>29/01/2016</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4219739169"/>
      </p:ext>
    </p:extLst>
  </p:cSld>
  <p:clrMapOvr>
    <a:masterClrMapping/>
  </p:clrMapOvr>
  <p:transition>
    <p:comb dir="vert"/>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30861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6200" y="746760"/>
            <a:ext cx="4663440" cy="5516880"/>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4360" y="3124200"/>
            <a:ext cx="308610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239A76-4122-43D1-B96D-21D28F96834D}" type="datetimeFigureOut">
              <a:rPr lang="es-ES" smtClean="0"/>
              <a:pPr/>
              <a:t>29/01/2016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505004678"/>
      </p:ext>
    </p:extLst>
  </p:cSld>
  <p:clrMapOvr>
    <a:masterClrMapping/>
  </p:clrMapOvr>
  <p:transition>
    <p:comb dir="vert"/>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407573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77524" y="751242"/>
            <a:ext cx="3674234" cy="5512398"/>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94360" y="3124200"/>
            <a:ext cx="407573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239A76-4122-43D1-B96D-21D28F96834D}" type="datetimeFigureOut">
              <a:rPr lang="es-ES" smtClean="0"/>
              <a:pPr/>
              <a:t>29/01/2016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242975673"/>
      </p:ext>
    </p:extLst>
  </p:cSld>
  <p:clrMapOvr>
    <a:masterClrMapping/>
  </p:clrMapOvr>
  <p:transition>
    <p:comb dir="vert"/>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1081088"/>
          </a:xfrm>
          <a:prstGeom prst="rect">
            <a:avLst/>
          </a:prstGeom>
        </p:spPr>
      </p:pic>
      <p:sp>
        <p:nvSpPr>
          <p:cNvPr id="2" name="Title Placeholder 1"/>
          <p:cNvSpPr>
            <a:spLocks noGrp="1"/>
          </p:cNvSpPr>
          <p:nvPr>
            <p:ph type="title"/>
          </p:nvPr>
        </p:nvSpPr>
        <p:spPr>
          <a:xfrm>
            <a:off x="2171700" y="764373"/>
            <a:ext cx="637794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94360" y="2194560"/>
            <a:ext cx="7955280" cy="40690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12230" y="6356351"/>
            <a:ext cx="213741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3239A76-4122-43D1-B96D-21D28F96834D}" type="datetimeFigureOut">
              <a:rPr lang="es-ES" smtClean="0"/>
              <a:pPr/>
              <a:t>29/01/2016</a:t>
            </a:fld>
            <a:endParaRPr lang="es-ES"/>
          </a:p>
        </p:txBody>
      </p:sp>
      <p:sp>
        <p:nvSpPr>
          <p:cNvPr id="5" name="Footer Placeholder 4"/>
          <p:cNvSpPr>
            <a:spLocks noGrp="1"/>
          </p:cNvSpPr>
          <p:nvPr>
            <p:ph type="ftr" sz="quarter" idx="3"/>
          </p:nvPr>
        </p:nvSpPr>
        <p:spPr>
          <a:xfrm>
            <a:off x="594360" y="6355846"/>
            <a:ext cx="568071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6572250" y="381001"/>
            <a:ext cx="197739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AF29F64-F08E-49F7-A658-5C38539D4000}" type="slidenum">
              <a:rPr lang="es-ES" smtClean="0"/>
              <a:pPr/>
              <a:t>‹#›</a:t>
            </a:fld>
            <a:endParaRPr lang="es-ES"/>
          </a:p>
        </p:txBody>
      </p:sp>
    </p:spTree>
    <p:extLst>
      <p:ext uri="{BB962C8B-B14F-4D97-AF65-F5344CB8AC3E}">
        <p14:creationId xmlns:p14="http://schemas.microsoft.com/office/powerpoint/2010/main" val="2074969281"/>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ransition>
    <p:comb dir="vert"/>
  </p:transition>
  <p:timing>
    <p:tnLst>
      <p:par>
        <p:cTn id="1" dur="indefinite" restart="never" nodeType="tmRoot"/>
      </p:par>
    </p:tnLst>
  </p:timing>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33400"/>
            <a:ext cx="9144000" cy="1524000"/>
          </a:xfrm>
        </p:spPr>
        <p:txBody>
          <a:bodyPr>
            <a:noAutofit/>
          </a:bodyPr>
          <a:lstStyle/>
          <a:p>
            <a:pPr algn="ctr"/>
            <a:r>
              <a:rPr lang="en-US" sz="4000" dirty="0" smtClean="0">
                <a:effectLst/>
              </a:rPr>
              <a:t>“</a:t>
            </a:r>
            <a:r>
              <a:rPr lang="en-US" sz="4000" b="1" u="sng" dirty="0">
                <a:effectLst/>
              </a:rPr>
              <a:t>The Inevitability of Playing Politics as </a:t>
            </a:r>
            <a:r>
              <a:rPr lang="en-US" sz="4000" b="1" u="sng" dirty="0" smtClean="0">
                <a:effectLst/>
              </a:rPr>
              <a:t>Chair: </a:t>
            </a:r>
            <a:br>
              <a:rPr lang="en-US" sz="4000" b="1" u="sng" dirty="0" smtClean="0">
                <a:effectLst/>
              </a:rPr>
            </a:br>
            <a:r>
              <a:rPr lang="en-US" sz="4000" b="1" u="sng" dirty="0" smtClean="0">
                <a:effectLst/>
              </a:rPr>
              <a:t>Advantages </a:t>
            </a:r>
            <a:r>
              <a:rPr lang="en-US" sz="4000" b="1" u="sng" dirty="0">
                <a:effectLst/>
              </a:rPr>
              <a:t>and </a:t>
            </a:r>
            <a:r>
              <a:rPr lang="en-US" sz="4000" b="1" u="sng" dirty="0" smtClean="0">
                <a:effectLst/>
              </a:rPr>
              <a:t>Pitfalls”</a:t>
            </a:r>
            <a:endParaRPr lang="en-US" sz="4000" b="1" dirty="0">
              <a:effectLst/>
            </a:endParaRPr>
          </a:p>
        </p:txBody>
      </p:sp>
      <p:sp>
        <p:nvSpPr>
          <p:cNvPr id="3" name="Subtitle 2"/>
          <p:cNvSpPr>
            <a:spLocks noGrp="1"/>
          </p:cNvSpPr>
          <p:nvPr>
            <p:ph type="subTitle" idx="1"/>
          </p:nvPr>
        </p:nvSpPr>
        <p:spPr>
          <a:xfrm>
            <a:off x="228600" y="1828800"/>
            <a:ext cx="8763000" cy="2438400"/>
          </a:xfrm>
        </p:spPr>
        <p:txBody>
          <a:bodyPr>
            <a:normAutofit fontScale="62500" lnSpcReduction="20000"/>
          </a:bodyPr>
          <a:lstStyle/>
          <a:p>
            <a:pPr algn="ctr"/>
            <a:endParaRPr lang="es-ES" sz="1800" b="1" dirty="0" smtClean="0"/>
          </a:p>
          <a:p>
            <a:pPr algn="ctr"/>
            <a:endParaRPr lang="es-ES" sz="1800" b="1" dirty="0" smtClean="0"/>
          </a:p>
          <a:p>
            <a:pPr algn="ctr"/>
            <a:endParaRPr lang="es-ES" sz="1800" b="1" dirty="0" smtClean="0"/>
          </a:p>
          <a:p>
            <a:pPr algn="ctr"/>
            <a:r>
              <a:rPr lang="es-ES" sz="2900" b="1" dirty="0" smtClean="0"/>
              <a:t>Domenick J Pinto</a:t>
            </a:r>
          </a:p>
          <a:p>
            <a:pPr algn="ctr"/>
            <a:r>
              <a:rPr lang="es-ES" sz="2900" b="1" dirty="0" err="1" smtClean="0"/>
              <a:t>Chairperson</a:t>
            </a:r>
            <a:r>
              <a:rPr lang="es-ES" sz="2900" b="1" dirty="0" smtClean="0"/>
              <a:t> of </a:t>
            </a:r>
            <a:r>
              <a:rPr lang="es-ES" sz="2900" b="1" dirty="0" err="1" smtClean="0"/>
              <a:t>Computer</a:t>
            </a:r>
            <a:r>
              <a:rPr lang="es-ES" sz="2900" b="1" dirty="0" smtClean="0"/>
              <a:t> </a:t>
            </a:r>
            <a:r>
              <a:rPr lang="es-ES" sz="2900" b="1" dirty="0" err="1" smtClean="0"/>
              <a:t>Science</a:t>
            </a:r>
            <a:r>
              <a:rPr lang="es-ES" sz="2900" b="1" dirty="0" smtClean="0"/>
              <a:t> and </a:t>
            </a:r>
            <a:r>
              <a:rPr lang="es-ES" sz="2900" b="1" dirty="0" err="1" smtClean="0"/>
              <a:t>Information</a:t>
            </a:r>
            <a:r>
              <a:rPr lang="es-ES" sz="2900" b="1" dirty="0" smtClean="0"/>
              <a:t> </a:t>
            </a:r>
            <a:r>
              <a:rPr lang="es-ES" sz="2900" b="1" dirty="0" err="1" smtClean="0"/>
              <a:t>Technology</a:t>
            </a:r>
            <a:endParaRPr lang="es-ES" sz="2900" b="1" dirty="0" smtClean="0"/>
          </a:p>
          <a:p>
            <a:pPr algn="ctr"/>
            <a:r>
              <a:rPr lang="es-ES" sz="2900" b="1" dirty="0" smtClean="0"/>
              <a:t>Sacred Heart University</a:t>
            </a:r>
          </a:p>
          <a:p>
            <a:pPr algn="ctr"/>
            <a:r>
              <a:rPr lang="es-ES" sz="2900" b="1" dirty="0" smtClean="0"/>
              <a:t>Fairfield CT</a:t>
            </a:r>
          </a:p>
          <a:p>
            <a:pPr algn="ctr"/>
            <a:r>
              <a:rPr lang="es-ES" sz="2900" b="1" dirty="0" err="1" smtClean="0"/>
              <a:t>February</a:t>
            </a:r>
            <a:r>
              <a:rPr lang="es-ES" sz="2900" b="1" dirty="0" smtClean="0"/>
              <a:t> 4 2016</a:t>
            </a:r>
            <a:endParaRPr lang="es-ES" sz="2900" b="1" dirty="0"/>
          </a:p>
        </p:txBody>
      </p:sp>
    </p:spTree>
  </p:cSld>
  <p:clrMapOvr>
    <a:masterClrMapping/>
  </p:clrMapOvr>
  <p:transition>
    <p:blinds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838200"/>
            <a:ext cx="8534400" cy="1293028"/>
          </a:xfrm>
        </p:spPr>
        <p:txBody>
          <a:bodyPr/>
          <a:lstStyle/>
          <a:p>
            <a:pPr algn="ctr"/>
            <a:r>
              <a:rPr lang="es-ES" b="1" dirty="0" smtClean="0"/>
              <a:t>My </a:t>
            </a:r>
            <a:r>
              <a:rPr lang="es-ES" b="1" dirty="0" err="1" smtClean="0"/>
              <a:t>History</a:t>
            </a:r>
            <a:endParaRPr lang="es-ES" b="1" dirty="0"/>
          </a:p>
        </p:txBody>
      </p:sp>
      <p:sp>
        <p:nvSpPr>
          <p:cNvPr id="2" name="Content Placeholder 1"/>
          <p:cNvSpPr>
            <a:spLocks noGrp="1"/>
          </p:cNvSpPr>
          <p:nvPr>
            <p:ph idx="1"/>
          </p:nvPr>
        </p:nvSpPr>
        <p:spPr/>
        <p:txBody>
          <a:bodyPr>
            <a:normAutofit/>
          </a:bodyPr>
          <a:lstStyle/>
          <a:p>
            <a:pPr lvl="1" algn="ctr"/>
            <a:r>
              <a:rPr lang="es-ES" b="1" dirty="0" smtClean="0"/>
              <a:t>At Sacred Heart </a:t>
            </a:r>
            <a:r>
              <a:rPr lang="es-ES" b="1" dirty="0" err="1" smtClean="0"/>
              <a:t>University</a:t>
            </a:r>
            <a:r>
              <a:rPr lang="es-ES" b="1" dirty="0" smtClean="0"/>
              <a:t> 40 </a:t>
            </a:r>
            <a:r>
              <a:rPr lang="es-ES" b="1" dirty="0" err="1" smtClean="0"/>
              <a:t>years</a:t>
            </a:r>
            <a:endParaRPr lang="es-ES" b="1" dirty="0" smtClean="0"/>
          </a:p>
          <a:p>
            <a:pPr lvl="1" algn="ctr"/>
            <a:endParaRPr lang="es-ES" b="1" dirty="0" smtClean="0"/>
          </a:p>
          <a:p>
            <a:pPr lvl="1" algn="ctr"/>
            <a:r>
              <a:rPr lang="es-ES" b="1" dirty="0" smtClean="0"/>
              <a:t>5 </a:t>
            </a:r>
            <a:r>
              <a:rPr lang="es-ES" b="1" dirty="0" err="1" smtClean="0"/>
              <a:t>years</a:t>
            </a:r>
            <a:r>
              <a:rPr lang="es-ES" b="1" dirty="0" smtClean="0"/>
              <a:t> </a:t>
            </a:r>
            <a:r>
              <a:rPr lang="es-ES" b="1" dirty="0" err="1" smtClean="0"/>
              <a:t>adjunct</a:t>
            </a:r>
            <a:r>
              <a:rPr lang="es-ES" b="1" dirty="0" smtClean="0"/>
              <a:t> instructor of </a:t>
            </a:r>
            <a:r>
              <a:rPr lang="es-ES" b="1" dirty="0" err="1" smtClean="0"/>
              <a:t>mathematics</a:t>
            </a:r>
            <a:endParaRPr lang="es-ES" b="1" dirty="0" smtClean="0"/>
          </a:p>
          <a:p>
            <a:pPr lvl="1" algn="ctr"/>
            <a:endParaRPr lang="es-ES" b="1" dirty="0" smtClean="0"/>
          </a:p>
          <a:p>
            <a:pPr lvl="1" algn="ctr"/>
            <a:r>
              <a:rPr lang="es-ES" b="1" dirty="0" smtClean="0"/>
              <a:t>3 </a:t>
            </a:r>
            <a:r>
              <a:rPr lang="es-ES" b="1" dirty="0" err="1" smtClean="0"/>
              <a:t>years</a:t>
            </a:r>
            <a:r>
              <a:rPr lang="es-ES" b="1" dirty="0" smtClean="0"/>
              <a:t> FT instructor of </a:t>
            </a:r>
            <a:r>
              <a:rPr lang="es-ES" b="1" dirty="0" err="1" smtClean="0"/>
              <a:t>mathematics</a:t>
            </a:r>
            <a:endParaRPr lang="es-ES" b="1" dirty="0" smtClean="0"/>
          </a:p>
          <a:p>
            <a:pPr lvl="1" algn="ctr"/>
            <a:endParaRPr lang="es-ES" b="1" dirty="0" smtClean="0"/>
          </a:p>
          <a:p>
            <a:pPr lvl="1" algn="ctr"/>
            <a:r>
              <a:rPr lang="es-ES" b="1" dirty="0" smtClean="0"/>
              <a:t>32 </a:t>
            </a:r>
            <a:r>
              <a:rPr lang="es-ES" b="1" dirty="0" err="1" smtClean="0"/>
              <a:t>years</a:t>
            </a:r>
            <a:r>
              <a:rPr lang="es-ES" b="1" dirty="0" smtClean="0"/>
              <a:t> in </a:t>
            </a:r>
            <a:r>
              <a:rPr lang="es-ES" b="1" dirty="0" err="1" smtClean="0"/>
              <a:t>computer</a:t>
            </a:r>
            <a:r>
              <a:rPr lang="es-ES" b="1" dirty="0" smtClean="0"/>
              <a:t> </a:t>
            </a:r>
            <a:r>
              <a:rPr lang="es-ES" b="1" dirty="0" err="1"/>
              <a:t>s</a:t>
            </a:r>
            <a:r>
              <a:rPr lang="es-ES" b="1" dirty="0" err="1" smtClean="0"/>
              <a:t>cience</a:t>
            </a:r>
            <a:r>
              <a:rPr lang="es-ES" b="1" dirty="0" smtClean="0"/>
              <a:t> </a:t>
            </a:r>
            <a:r>
              <a:rPr lang="es-ES" b="1" dirty="0" err="1"/>
              <a:t>d</a:t>
            </a:r>
            <a:r>
              <a:rPr lang="es-ES" b="1" dirty="0" err="1" smtClean="0"/>
              <a:t>ept</a:t>
            </a:r>
            <a:endParaRPr lang="es-ES" b="1" dirty="0" smtClean="0"/>
          </a:p>
          <a:p>
            <a:pPr lvl="1" algn="ctr"/>
            <a:endParaRPr lang="es-ES" b="1" dirty="0" smtClean="0"/>
          </a:p>
          <a:p>
            <a:pPr lvl="1" algn="ctr"/>
            <a:r>
              <a:rPr lang="es-ES" b="1" dirty="0" smtClean="0"/>
              <a:t>Chairperson of Computer Science </a:t>
            </a:r>
            <a:r>
              <a:rPr lang="es-ES" b="1" dirty="0" err="1" smtClean="0"/>
              <a:t>for</a:t>
            </a:r>
            <a:r>
              <a:rPr lang="es-ES" b="1" dirty="0" smtClean="0"/>
              <a:t> 29 </a:t>
            </a:r>
            <a:r>
              <a:rPr lang="es-ES" b="1" dirty="0" err="1" smtClean="0"/>
              <a:t>years</a:t>
            </a:r>
            <a:endParaRPr lang="es-ES" b="1" dirty="0" smtClean="0"/>
          </a:p>
          <a:p>
            <a:pPr lvl="1"/>
            <a:endParaRPr lang="es-ES" b="1" dirty="0" smtClean="0"/>
          </a:p>
          <a:p>
            <a:pPr lvl="1"/>
            <a:endParaRPr lang="es-ES" dirty="0" smtClean="0"/>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blinds(horizontal)">
                                      <p:cBhvr>
                                        <p:cTn id="7" dur="10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blinds(horizontal)">
                                      <p:cBhvr>
                                        <p:cTn id="12" dur="1000"/>
                                        <p:tgtEl>
                                          <p:spTgt spid="2">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animEffect transition="in" filter="blinds(horizontal)">
                                      <p:cBhvr>
                                        <p:cTn id="17" dur="1000"/>
                                        <p:tgtEl>
                                          <p:spTgt spid="2">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
                                            <p:txEl>
                                              <p:pRg st="8" end="8"/>
                                            </p:txEl>
                                          </p:spTgt>
                                        </p:tgtEl>
                                        <p:attrNameLst>
                                          <p:attrName>style.visibility</p:attrName>
                                        </p:attrNameLst>
                                      </p:cBhvr>
                                      <p:to>
                                        <p:strVal val="visible"/>
                                      </p:to>
                                    </p:set>
                                    <p:animEffect transition="in" filter="blinds(horizontal)">
                                      <p:cBhvr>
                                        <p:cTn id="22" dur="10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762000"/>
            <a:ext cx="8568331" cy="1293028"/>
          </a:xfrm>
        </p:spPr>
        <p:txBody>
          <a:bodyPr/>
          <a:lstStyle/>
          <a:p>
            <a:pPr algn="ctr"/>
            <a:r>
              <a:rPr lang="en-US" b="1" dirty="0" smtClean="0"/>
              <a:t>So what is politics in academia?</a:t>
            </a:r>
            <a:endParaRPr lang="en-US" b="1" dirty="0"/>
          </a:p>
        </p:txBody>
      </p:sp>
      <p:sp>
        <p:nvSpPr>
          <p:cNvPr id="2" name="Content Placeholder 1"/>
          <p:cNvSpPr>
            <a:spLocks noGrp="1"/>
          </p:cNvSpPr>
          <p:nvPr>
            <p:ph idx="1"/>
          </p:nvPr>
        </p:nvSpPr>
        <p:spPr>
          <a:xfrm>
            <a:off x="594360" y="2362200"/>
            <a:ext cx="7955280" cy="3901440"/>
          </a:xfrm>
        </p:spPr>
        <p:txBody>
          <a:bodyPr>
            <a:normAutofit/>
          </a:bodyPr>
          <a:lstStyle/>
          <a:p>
            <a:r>
              <a:rPr lang="en-US" b="1" dirty="0" smtClean="0"/>
              <a:t>NEGATIVE connotations</a:t>
            </a:r>
          </a:p>
          <a:p>
            <a:pPr lvl="1"/>
            <a:r>
              <a:rPr lang="en-US" b="1" dirty="0" smtClean="0"/>
              <a:t>Backstabbing</a:t>
            </a:r>
          </a:p>
          <a:p>
            <a:pPr lvl="1"/>
            <a:r>
              <a:rPr lang="en-US" b="1" dirty="0" smtClean="0"/>
              <a:t>Fighting for Resources</a:t>
            </a:r>
          </a:p>
          <a:p>
            <a:pPr lvl="1"/>
            <a:r>
              <a:rPr lang="en-US" b="1" dirty="0" smtClean="0"/>
              <a:t>Navigating through pitfalls within one’s department</a:t>
            </a:r>
          </a:p>
          <a:p>
            <a:pPr lvl="1"/>
            <a:r>
              <a:rPr lang="en-US" b="1" dirty="0" smtClean="0"/>
              <a:t>Looking for personal gain </a:t>
            </a:r>
          </a:p>
          <a:p>
            <a:pPr lvl="1"/>
            <a:r>
              <a:rPr lang="en-US" b="1" dirty="0" smtClean="0"/>
              <a:t>Selling </a:t>
            </a:r>
            <a:r>
              <a:rPr lang="en-US" b="1" dirty="0"/>
              <a:t>one’s colleagues </a:t>
            </a:r>
            <a:r>
              <a:rPr lang="en-US" b="1" dirty="0" smtClean="0"/>
              <a:t>short</a:t>
            </a:r>
          </a:p>
          <a:p>
            <a:pPr lvl="1"/>
            <a:r>
              <a:rPr lang="en-US" b="1" dirty="0" smtClean="0"/>
              <a:t>Turf Issues</a:t>
            </a:r>
            <a:endParaRPr lang="en-US" dirty="0"/>
          </a:p>
          <a:p>
            <a:endParaRPr lang="en-US" dirty="0"/>
          </a:p>
        </p:txBody>
      </p:sp>
    </p:spTree>
    <p:extLst>
      <p:ext uri="{BB962C8B-B14F-4D97-AF65-F5344CB8AC3E}">
        <p14:creationId xmlns:p14="http://schemas.microsoft.com/office/powerpoint/2010/main" val="4173683747"/>
      </p:ext>
    </p:extLst>
  </p:cSld>
  <p:clrMapOvr>
    <a:masterClrMapping/>
  </p:clrMapOvr>
  <p:transition>
    <p:comb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4373"/>
            <a:ext cx="8321040" cy="1293028"/>
          </a:xfrm>
        </p:spPr>
        <p:txBody>
          <a:bodyPr/>
          <a:lstStyle/>
          <a:p>
            <a:pPr algn="ctr"/>
            <a:r>
              <a:rPr lang="en-US" b="1" dirty="0"/>
              <a:t>So what is politics in academia?</a:t>
            </a:r>
          </a:p>
        </p:txBody>
      </p:sp>
      <p:sp>
        <p:nvSpPr>
          <p:cNvPr id="3" name="Content Placeholder 2"/>
          <p:cNvSpPr>
            <a:spLocks noGrp="1"/>
          </p:cNvSpPr>
          <p:nvPr>
            <p:ph idx="1"/>
          </p:nvPr>
        </p:nvSpPr>
        <p:spPr/>
        <p:txBody>
          <a:bodyPr/>
          <a:lstStyle/>
          <a:p>
            <a:pPr marL="285750" indent="-285750"/>
            <a:endParaRPr lang="en-US" b="1" dirty="0"/>
          </a:p>
          <a:p>
            <a:pPr marL="285750" indent="-285750"/>
            <a:r>
              <a:rPr lang="en-US" b="1" dirty="0"/>
              <a:t>Positive connotations</a:t>
            </a:r>
          </a:p>
          <a:p>
            <a:pPr marL="742950" lvl="1" indent="-285750"/>
            <a:r>
              <a:rPr lang="en-US" b="1" dirty="0"/>
              <a:t>Doing good for the department</a:t>
            </a:r>
          </a:p>
          <a:p>
            <a:pPr marL="742950" lvl="1" indent="-285750"/>
            <a:r>
              <a:rPr lang="en-US" b="1" dirty="0"/>
              <a:t>Involvement in Strategic Planning</a:t>
            </a:r>
          </a:p>
          <a:p>
            <a:pPr marL="742950" lvl="1" indent="-285750"/>
            <a:r>
              <a:rPr lang="en-US" b="1" dirty="0"/>
              <a:t>Involvement in </a:t>
            </a:r>
            <a:r>
              <a:rPr lang="en-US" b="1" dirty="0" smtClean="0"/>
              <a:t>budget </a:t>
            </a:r>
            <a:r>
              <a:rPr lang="en-US" b="1" dirty="0"/>
              <a:t>and </a:t>
            </a:r>
            <a:r>
              <a:rPr lang="en-US" b="1" dirty="0" smtClean="0"/>
              <a:t>fundraising</a:t>
            </a:r>
            <a:endParaRPr lang="en-US" b="1" dirty="0"/>
          </a:p>
          <a:p>
            <a:pPr marL="742950" lvl="1" indent="-285750"/>
            <a:r>
              <a:rPr lang="en-US" b="1" dirty="0"/>
              <a:t>Leading </a:t>
            </a:r>
            <a:r>
              <a:rPr lang="en-US" b="1" dirty="0" smtClean="0"/>
              <a:t>academic change</a:t>
            </a:r>
            <a:endParaRPr lang="en-US" b="1" dirty="0"/>
          </a:p>
          <a:p>
            <a:pPr marL="742950" lvl="1" indent="-285750"/>
            <a:r>
              <a:rPr lang="en-US" b="1" dirty="0"/>
              <a:t>Achieving and </a:t>
            </a:r>
            <a:r>
              <a:rPr lang="en-US" b="1" dirty="0" smtClean="0"/>
              <a:t>maintaining academic excellence</a:t>
            </a:r>
            <a:endParaRPr lang="en-US" b="1" dirty="0"/>
          </a:p>
          <a:p>
            <a:pPr marL="742950" lvl="1" indent="-285750"/>
            <a:r>
              <a:rPr lang="en-US" b="1" dirty="0"/>
              <a:t>Having the n</a:t>
            </a:r>
            <a:r>
              <a:rPr lang="en-US" b="1" dirty="0" smtClean="0"/>
              <a:t>eeds </a:t>
            </a:r>
            <a:r>
              <a:rPr lang="en-US" b="1" dirty="0"/>
              <a:t>of the department heard</a:t>
            </a:r>
          </a:p>
          <a:p>
            <a:pPr marL="0" indent="0">
              <a:buNone/>
            </a:pPr>
            <a:r>
              <a:rPr lang="en-US" sz="2000" b="1" dirty="0">
                <a:ea typeface="Times New Roman" panose="02020603050405020304" pitchFamily="18" charset="0"/>
                <a:cs typeface="Calibri" panose="020F0502020204030204" pitchFamily="34" charset="0"/>
              </a:rPr>
              <a:t> </a:t>
            </a:r>
            <a:endParaRPr lang="en-US" sz="2000" dirty="0">
              <a:ea typeface="Times New Roman" panose="02020603050405020304" pitchFamily="18" charset="0"/>
            </a:endParaRPr>
          </a:p>
          <a:p>
            <a:endParaRPr lang="en-US" dirty="0"/>
          </a:p>
        </p:txBody>
      </p:sp>
    </p:spTree>
    <p:extLst>
      <p:ext uri="{BB962C8B-B14F-4D97-AF65-F5344CB8AC3E}">
        <p14:creationId xmlns:p14="http://schemas.microsoft.com/office/powerpoint/2010/main" val="3560943333"/>
      </p:ext>
    </p:extLst>
  </p:cSld>
  <p:clrMapOvr>
    <a:masterClrMapping/>
  </p:clrMapOvr>
  <p:transition>
    <p:comb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838200"/>
            <a:ext cx="7543800" cy="6848029"/>
          </a:xfrm>
          <a:prstGeom prst="rect">
            <a:avLst/>
          </a:prstGeom>
        </p:spPr>
        <p:txBody>
          <a:bodyPr wrap="square">
            <a:spAutoFit/>
          </a:bodyPr>
          <a:lstStyle/>
          <a:p>
            <a:pPr algn="ctr"/>
            <a:r>
              <a:rPr lang="en-US" sz="4000" b="1" dirty="0" smtClean="0">
                <a:latin typeface="Century Gothic" panose="020B0502020202020204" pitchFamily="34" charset="0"/>
                <a:ea typeface="Times New Roman" panose="02020603050405020304" pitchFamily="18" charset="0"/>
                <a:cs typeface="Calibri" panose="020F0502020204030204" pitchFamily="34" charset="0"/>
              </a:rPr>
              <a:t>Problems </a:t>
            </a:r>
            <a:r>
              <a:rPr lang="en-US" sz="4000" b="1" dirty="0" err="1" smtClean="0">
                <a:latin typeface="Century Gothic" panose="020B0502020202020204" pitchFamily="34" charset="0"/>
                <a:ea typeface="Times New Roman" panose="02020603050405020304" pitchFamily="18" charset="0"/>
                <a:cs typeface="Calibri" panose="020F0502020204030204" pitchFamily="34" charset="0"/>
              </a:rPr>
              <a:t>Problems</a:t>
            </a:r>
            <a:r>
              <a:rPr lang="en-US" sz="4000" b="1" dirty="0" smtClean="0">
                <a:latin typeface="Century Gothic" panose="020B0502020202020204" pitchFamily="34" charset="0"/>
                <a:ea typeface="Times New Roman" panose="02020603050405020304" pitchFamily="18" charset="0"/>
                <a:cs typeface="Calibri" panose="020F0502020204030204" pitchFamily="34" charset="0"/>
              </a:rPr>
              <a:t> </a:t>
            </a:r>
            <a:r>
              <a:rPr lang="en-US" sz="4000" b="1" dirty="0" err="1" smtClean="0">
                <a:latin typeface="Century Gothic" panose="020B0502020202020204" pitchFamily="34" charset="0"/>
                <a:ea typeface="Times New Roman" panose="02020603050405020304" pitchFamily="18" charset="0"/>
                <a:cs typeface="Calibri" panose="020F0502020204030204" pitchFamily="34" charset="0"/>
              </a:rPr>
              <a:t>Problems</a:t>
            </a:r>
            <a:endParaRPr lang="en-US" b="1" dirty="0">
              <a:latin typeface="Calibri" panose="020F0502020204030204" pitchFamily="34" charset="0"/>
              <a:ea typeface="Times New Roman" panose="02020603050405020304" pitchFamily="18" charset="0"/>
              <a:cs typeface="Calibri" panose="020F0502020204030204" pitchFamily="34" charset="0"/>
            </a:endParaRPr>
          </a:p>
          <a:p>
            <a:pPr marL="285750" lvl="1" indent="-285750">
              <a:buFont typeface="Arial" panose="020B0604020202020204" pitchFamily="34" charset="0"/>
              <a:buChar char="•"/>
            </a:pPr>
            <a:endParaRPr lang="en-US" sz="2000" b="1" dirty="0" smtClean="0">
              <a:latin typeface="+mj-lt"/>
              <a:ea typeface="Times New Roman" panose="02020603050405020304" pitchFamily="18" charset="0"/>
              <a:cs typeface="Calibri" panose="020F0502020204030204" pitchFamily="34" charset="0"/>
            </a:endParaRPr>
          </a:p>
          <a:p>
            <a:pPr marL="285750" lvl="1" indent="-285750">
              <a:buFont typeface="Arial" panose="020B0604020202020204" pitchFamily="34" charset="0"/>
              <a:buChar char="•"/>
            </a:pPr>
            <a:r>
              <a:rPr lang="en-US" sz="1900" b="1" dirty="0" smtClean="0">
                <a:latin typeface="+mj-lt"/>
                <a:ea typeface="Times New Roman" panose="02020603050405020304" pitchFamily="18" charset="0"/>
                <a:cs typeface="Calibri" panose="020F0502020204030204" pitchFamily="34" charset="0"/>
              </a:rPr>
              <a:t>Turf </a:t>
            </a:r>
            <a:r>
              <a:rPr lang="en-US" sz="1900" b="1" dirty="0">
                <a:latin typeface="+mj-lt"/>
                <a:ea typeface="Times New Roman" panose="02020603050405020304" pitchFamily="18" charset="0"/>
                <a:cs typeface="Calibri" panose="020F0502020204030204" pitchFamily="34" charset="0"/>
              </a:rPr>
              <a:t>issues have become the norm in many departments on college campuses as universities diversify their programs and try to maintain both a traditional and innovative menu of course offerings. </a:t>
            </a:r>
            <a:endParaRPr lang="en-US" sz="1900" b="1" dirty="0" smtClean="0">
              <a:latin typeface="+mj-lt"/>
              <a:ea typeface="Times New Roman" panose="02020603050405020304" pitchFamily="18" charset="0"/>
              <a:cs typeface="Calibri" panose="020F0502020204030204" pitchFamily="34" charset="0"/>
            </a:endParaRPr>
          </a:p>
          <a:p>
            <a:pPr marL="285750" lvl="1" indent="-285750">
              <a:buFont typeface="Arial" panose="020B0604020202020204" pitchFamily="34" charset="0"/>
              <a:buChar char="•"/>
            </a:pPr>
            <a:endParaRPr lang="en-US" sz="1900" b="1" dirty="0">
              <a:latin typeface="+mj-lt"/>
              <a:ea typeface="Times New Roman" panose="02020603050405020304" pitchFamily="18" charset="0"/>
              <a:cs typeface="Calibri" panose="020F0502020204030204" pitchFamily="34" charset="0"/>
            </a:endParaRPr>
          </a:p>
          <a:p>
            <a:pPr marL="285750" lvl="1" indent="-285750">
              <a:buFont typeface="Arial" panose="020B0604020202020204" pitchFamily="34" charset="0"/>
              <a:buChar char="•"/>
            </a:pPr>
            <a:r>
              <a:rPr lang="en-US" sz="1900" b="1" dirty="0" smtClean="0">
                <a:latin typeface="+mj-lt"/>
                <a:ea typeface="Times New Roman" panose="02020603050405020304" pitchFamily="18" charset="0"/>
                <a:cs typeface="Calibri" panose="020F0502020204030204" pitchFamily="34" charset="0"/>
              </a:rPr>
              <a:t>Declining </a:t>
            </a:r>
            <a:r>
              <a:rPr lang="en-US" sz="1900" b="1" dirty="0">
                <a:latin typeface="+mj-lt"/>
                <a:ea typeface="Times New Roman" panose="02020603050405020304" pitchFamily="18" charset="0"/>
                <a:cs typeface="Calibri" panose="020F0502020204030204" pitchFamily="34" charset="0"/>
              </a:rPr>
              <a:t>populations in many cases have forced universities to significantly increase their “base”. Recruiting international students, non-traditional students, adding non-traditional courses of study and exploring new delivery methods are all part of the new “entrepreneurial” chair position. </a:t>
            </a:r>
            <a:endParaRPr lang="en-US" sz="1900" b="1" dirty="0" smtClean="0">
              <a:latin typeface="+mj-lt"/>
              <a:ea typeface="Times New Roman" panose="02020603050405020304" pitchFamily="18" charset="0"/>
              <a:cs typeface="Calibri" panose="020F0502020204030204" pitchFamily="34" charset="0"/>
            </a:endParaRPr>
          </a:p>
          <a:p>
            <a:pPr marL="285750" lvl="1" indent="-285750">
              <a:buFont typeface="Arial" panose="020B0604020202020204" pitchFamily="34" charset="0"/>
              <a:buChar char="•"/>
            </a:pPr>
            <a:endParaRPr lang="en-US" sz="1900" b="1" dirty="0">
              <a:latin typeface="+mj-lt"/>
              <a:ea typeface="Times New Roman" panose="02020603050405020304" pitchFamily="18" charset="0"/>
              <a:cs typeface="Calibri" panose="020F0502020204030204" pitchFamily="34" charset="0"/>
            </a:endParaRPr>
          </a:p>
          <a:p>
            <a:pPr marL="285750" lvl="1" indent="-285750">
              <a:buFont typeface="Arial" panose="020B0604020202020204" pitchFamily="34" charset="0"/>
              <a:buChar char="•"/>
            </a:pPr>
            <a:r>
              <a:rPr lang="en-US" sz="1900" b="1" dirty="0" smtClean="0">
                <a:latin typeface="+mj-lt"/>
                <a:ea typeface="Times New Roman" panose="02020603050405020304" pitchFamily="18" charset="0"/>
                <a:cs typeface="Calibri" panose="020F0502020204030204" pitchFamily="34" charset="0"/>
              </a:rPr>
              <a:t>All </a:t>
            </a:r>
            <a:r>
              <a:rPr lang="en-US" sz="1900" b="1" dirty="0">
                <a:latin typeface="+mj-lt"/>
                <a:ea typeface="Times New Roman" panose="02020603050405020304" pitchFamily="18" charset="0"/>
                <a:cs typeface="Calibri" panose="020F0502020204030204" pitchFamily="34" charset="0"/>
              </a:rPr>
              <a:t>of this takes resources </a:t>
            </a:r>
            <a:r>
              <a:rPr lang="en-US" sz="1900" b="1" dirty="0" smtClean="0">
                <a:latin typeface="+mj-lt"/>
                <a:ea typeface="Times New Roman" panose="02020603050405020304" pitchFamily="18" charset="0"/>
                <a:cs typeface="Calibri" panose="020F0502020204030204" pitchFamily="34" charset="0"/>
              </a:rPr>
              <a:t>often resulting in these turf issues</a:t>
            </a:r>
            <a:endParaRPr lang="en-US" sz="1900" b="1" dirty="0" smtClean="0">
              <a:latin typeface="+mj-lt"/>
              <a:ea typeface="Times New Roman" panose="02020603050405020304" pitchFamily="18" charset="0"/>
              <a:cs typeface="Calibri" panose="020F0502020204030204" pitchFamily="34" charset="0"/>
            </a:endParaRPr>
          </a:p>
          <a:p>
            <a:pPr marL="285750" lvl="1" indent="-285750">
              <a:buFont typeface="Arial" panose="020B0604020202020204" pitchFamily="34" charset="0"/>
              <a:buChar char="•"/>
            </a:pPr>
            <a:endParaRPr lang="en-US" sz="1900" b="1" dirty="0">
              <a:latin typeface="+mj-lt"/>
              <a:ea typeface="Times New Roman" panose="02020603050405020304" pitchFamily="18" charset="0"/>
              <a:cs typeface="Calibri" panose="020F0502020204030204" pitchFamily="34" charset="0"/>
            </a:endParaRPr>
          </a:p>
          <a:p>
            <a:pPr marL="285750" lvl="1" indent="-285750">
              <a:buFont typeface="Arial" panose="020B0604020202020204" pitchFamily="34" charset="0"/>
              <a:buChar char="•"/>
            </a:pPr>
            <a:r>
              <a:rPr lang="en-US" sz="1900" b="1" dirty="0" smtClean="0">
                <a:latin typeface="+mj-lt"/>
                <a:ea typeface="Times New Roman" panose="02020603050405020304" pitchFamily="18" charset="0"/>
                <a:cs typeface="Calibri" panose="020F0502020204030204" pitchFamily="34" charset="0"/>
              </a:rPr>
              <a:t>Where one stands POLITICALLY CAN  make a difference!!!!</a:t>
            </a:r>
            <a:endParaRPr lang="en-US" sz="1900" dirty="0">
              <a:latin typeface="+mj-lt"/>
              <a:ea typeface="Times New Roman" panose="02020603050405020304" pitchFamily="18" charset="0"/>
            </a:endParaRPr>
          </a:p>
          <a:p>
            <a:pPr marL="285750" indent="-285750">
              <a:buFont typeface="Arial" panose="020B0604020202020204" pitchFamily="34" charset="0"/>
              <a:buChar char="•"/>
            </a:pPr>
            <a:endParaRPr lang="en-US" sz="1900" b="1" dirty="0" smtClean="0">
              <a:latin typeface="Calibri" panose="020F0502020204030204" pitchFamily="34" charset="0"/>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endParaRPr lang="en-US" sz="1900" b="1" dirty="0" smtClean="0">
              <a:latin typeface="Calibri" panose="020F0502020204030204" pitchFamily="34" charset="0"/>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endParaRPr lang="en-US" sz="1900" dirty="0">
              <a:latin typeface="Times New Roman" panose="02020603050405020304" pitchFamily="18" charset="0"/>
              <a:ea typeface="Times New Roman" panose="02020603050405020304" pitchFamily="18" charset="0"/>
            </a:endParaRPr>
          </a:p>
          <a:p>
            <a:r>
              <a:rPr lang="en-US" sz="1900" b="1" dirty="0">
                <a:latin typeface="Calibri" panose="020F0502020204030204" pitchFamily="34" charset="0"/>
                <a:ea typeface="Times New Roman" panose="02020603050405020304" pitchFamily="18" charset="0"/>
                <a:cs typeface="Calibri" panose="020F0502020204030204" pitchFamily="34" charset="0"/>
              </a:rPr>
              <a:t> </a:t>
            </a:r>
            <a:endParaRPr lang="en-US" sz="1900" dirty="0">
              <a:latin typeface="Times New Roman" panose="02020603050405020304" pitchFamily="18" charset="0"/>
              <a:ea typeface="Times New Roman" panose="02020603050405020304" pitchFamily="18" charset="0"/>
            </a:endParaRPr>
          </a:p>
          <a:p>
            <a:r>
              <a:rPr lang="en-US" b="1" dirty="0">
                <a:latin typeface="Calibri" panose="020F0502020204030204" pitchFamily="34" charset="0"/>
                <a:ea typeface="Times New Roman" panose="02020603050405020304" pitchFamily="18" charset="0"/>
                <a:cs typeface="Calibri" panose="020F0502020204030204" pitchFamily="34" charset="0"/>
              </a:rPr>
              <a:t> </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7575092"/>
      </p:ext>
    </p:extLst>
  </p:cSld>
  <p:clrMapOvr>
    <a:masterClrMapping/>
  </p:clrMapOvr>
  <p:transition>
    <p:comb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443841"/>
            <a:ext cx="8610600" cy="4955203"/>
          </a:xfrm>
          <a:prstGeom prst="rect">
            <a:avLst/>
          </a:prstGeom>
        </p:spPr>
        <p:txBody>
          <a:bodyPr wrap="square">
            <a:spAutoFit/>
          </a:bodyPr>
          <a:lstStyle/>
          <a:p>
            <a:pPr algn="ctr"/>
            <a:r>
              <a:rPr lang="en-US" sz="4000" b="1" dirty="0" smtClean="0">
                <a:latin typeface="Century Gothic" panose="020B0502020202020204" pitchFamily="34" charset="0"/>
                <a:ea typeface="Times New Roman" panose="02020603050405020304" pitchFamily="18" charset="0"/>
                <a:cs typeface="Calibri" panose="020F0502020204030204" pitchFamily="34" charset="0"/>
              </a:rPr>
              <a:t>Some Ways to Handle all of this</a:t>
            </a:r>
          </a:p>
          <a:p>
            <a:endParaRPr lang="en-US" b="1" dirty="0">
              <a:latin typeface="Calibri" panose="020F0502020204030204" pitchFamily="34" charset="0"/>
              <a:ea typeface="Times New Roman" panose="02020603050405020304" pitchFamily="18" charset="0"/>
              <a:cs typeface="Calibri" panose="020F0502020204030204" pitchFamily="34" charset="0"/>
            </a:endParaRPr>
          </a:p>
          <a:p>
            <a:endParaRPr lang="en-US" b="1" dirty="0" smtClean="0">
              <a:latin typeface="Calibri" panose="020F0502020204030204" pitchFamily="34" charset="0"/>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r>
              <a:rPr lang="en-US" sz="2000" b="1" dirty="0" smtClean="0">
                <a:latin typeface="Century Gothic" panose="020B0502020202020204" pitchFamily="34" charset="0"/>
                <a:ea typeface="Times New Roman" panose="02020603050405020304" pitchFamily="18" charset="0"/>
                <a:cs typeface="Calibri" panose="020F0502020204030204" pitchFamily="34" charset="0"/>
              </a:rPr>
              <a:t>Exploring </a:t>
            </a:r>
            <a:r>
              <a:rPr lang="en-US" sz="2000" b="1" dirty="0">
                <a:latin typeface="Century Gothic" panose="020B0502020202020204" pitchFamily="34" charset="0"/>
                <a:ea typeface="Times New Roman" panose="02020603050405020304" pitchFamily="18" charset="0"/>
                <a:cs typeface="Calibri" panose="020F0502020204030204" pitchFamily="34" charset="0"/>
              </a:rPr>
              <a:t>interdisciplinary </a:t>
            </a:r>
            <a:r>
              <a:rPr lang="en-US" sz="2000" b="1" dirty="0" smtClean="0">
                <a:latin typeface="Century Gothic" panose="020B0502020202020204" pitchFamily="34" charset="0"/>
                <a:ea typeface="Times New Roman" panose="02020603050405020304" pitchFamily="18" charset="0"/>
                <a:cs typeface="Calibri" panose="020F0502020204030204" pitchFamily="34" charset="0"/>
              </a:rPr>
              <a:t>programs</a:t>
            </a:r>
          </a:p>
          <a:p>
            <a:pPr marL="285750" indent="-285750">
              <a:buFont typeface="Arial" panose="020B0604020202020204" pitchFamily="34" charset="0"/>
              <a:buChar char="•"/>
            </a:pPr>
            <a:r>
              <a:rPr lang="en-US" sz="2000" b="1" dirty="0">
                <a:latin typeface="Century Gothic" panose="020B0502020202020204" pitchFamily="34" charset="0"/>
                <a:ea typeface="Times New Roman" panose="02020603050405020304" pitchFamily="18" charset="0"/>
                <a:cs typeface="Calibri" panose="020F0502020204030204" pitchFamily="34" charset="0"/>
              </a:rPr>
              <a:t>S</a:t>
            </a:r>
            <a:r>
              <a:rPr lang="en-US" sz="2000" b="1" dirty="0" smtClean="0">
                <a:latin typeface="Century Gothic" panose="020B0502020202020204" pitchFamily="34" charset="0"/>
                <a:ea typeface="Times New Roman" panose="02020603050405020304" pitchFamily="18" charset="0"/>
                <a:cs typeface="Calibri" panose="020F0502020204030204" pitchFamily="34" charset="0"/>
              </a:rPr>
              <a:t>haring </a:t>
            </a:r>
            <a:r>
              <a:rPr lang="en-US" sz="2000" b="1" dirty="0">
                <a:latin typeface="Century Gothic" panose="020B0502020202020204" pitchFamily="34" charset="0"/>
                <a:ea typeface="Times New Roman" panose="02020603050405020304" pitchFamily="18" charset="0"/>
                <a:cs typeface="Calibri" panose="020F0502020204030204" pitchFamily="34" charset="0"/>
              </a:rPr>
              <a:t>resources and </a:t>
            </a:r>
            <a:r>
              <a:rPr lang="en-US" sz="2000" b="1" dirty="0" smtClean="0">
                <a:latin typeface="Century Gothic" panose="020B0502020202020204" pitchFamily="34" charset="0"/>
                <a:ea typeface="Times New Roman" panose="02020603050405020304" pitchFamily="18" charset="0"/>
                <a:cs typeface="Calibri" panose="020F0502020204030204" pitchFamily="34" charset="0"/>
              </a:rPr>
              <a:t>gaining </a:t>
            </a:r>
            <a:r>
              <a:rPr lang="en-US" sz="2000" b="1" dirty="0">
                <a:latin typeface="Century Gothic" panose="020B0502020202020204" pitchFamily="34" charset="0"/>
                <a:ea typeface="Times New Roman" panose="02020603050405020304" pitchFamily="18" charset="0"/>
                <a:cs typeface="Calibri" panose="020F0502020204030204" pitchFamily="34" charset="0"/>
              </a:rPr>
              <a:t>support among faculty from other departments and colleges is a positive way to blend politics into the workplace.  </a:t>
            </a:r>
            <a:endParaRPr lang="en-US" sz="2000" b="1" dirty="0" smtClean="0">
              <a:latin typeface="Century Gothic" panose="020B0502020202020204" pitchFamily="34" charset="0"/>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r>
              <a:rPr lang="en-US" sz="2000" b="1" dirty="0" smtClean="0">
                <a:latin typeface="Century Gothic" panose="020B0502020202020204" pitchFamily="34" charset="0"/>
                <a:ea typeface="Times New Roman" panose="02020603050405020304" pitchFamily="18" charset="0"/>
                <a:cs typeface="Calibri" panose="020F0502020204030204" pitchFamily="34" charset="0"/>
              </a:rPr>
              <a:t>Working </a:t>
            </a:r>
            <a:r>
              <a:rPr lang="en-US" sz="2000" b="1" dirty="0">
                <a:latin typeface="Century Gothic" panose="020B0502020202020204" pitchFamily="34" charset="0"/>
                <a:ea typeface="Times New Roman" panose="02020603050405020304" pitchFamily="18" charset="0"/>
                <a:cs typeface="Calibri" panose="020F0502020204030204" pitchFamily="34" charset="0"/>
              </a:rPr>
              <a:t>closely with deans, provosts, other senior administrators and even the president (if possible) are ways to put oneself “out there” and showcase the strength and potential of one’s program and faculty. Alas this is not always easy to do. </a:t>
            </a:r>
            <a:endParaRPr lang="en-US" sz="2000" b="1" dirty="0" smtClean="0">
              <a:latin typeface="Century Gothic" panose="020B0502020202020204" pitchFamily="34" charset="0"/>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r>
              <a:rPr lang="en-US" sz="2000" b="1" dirty="0" smtClean="0">
                <a:latin typeface="Century Gothic" panose="020B0502020202020204" pitchFamily="34" charset="0"/>
                <a:ea typeface="Times New Roman" panose="02020603050405020304" pitchFamily="18" charset="0"/>
                <a:cs typeface="Calibri" panose="020F0502020204030204" pitchFamily="34" charset="0"/>
              </a:rPr>
              <a:t>One </a:t>
            </a:r>
            <a:r>
              <a:rPr lang="en-US" sz="2000" b="1" dirty="0">
                <a:latin typeface="Century Gothic" panose="020B0502020202020204" pitchFamily="34" charset="0"/>
                <a:ea typeface="Times New Roman" panose="02020603050405020304" pitchFamily="18" charset="0"/>
                <a:cs typeface="Calibri" panose="020F0502020204030204" pitchFamily="34" charset="0"/>
              </a:rPr>
              <a:t>of the most successful ventures I have undertaken is to take part in faculty governance. </a:t>
            </a:r>
            <a:endParaRPr lang="en-US" sz="2000" b="1" dirty="0" smtClean="0">
              <a:latin typeface="Century Gothic" panose="020B0502020202020204" pitchFamily="34" charset="0"/>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r>
              <a:rPr lang="en-US" sz="2000" b="1" dirty="0" smtClean="0">
                <a:latin typeface="Century Gothic" panose="020B0502020202020204" pitchFamily="34" charset="0"/>
                <a:ea typeface="Times New Roman" panose="02020603050405020304" pitchFamily="18" charset="0"/>
                <a:cs typeface="Calibri" panose="020F0502020204030204" pitchFamily="34" charset="0"/>
              </a:rPr>
              <a:t>This </a:t>
            </a:r>
            <a:r>
              <a:rPr lang="en-US" sz="2000" b="1" dirty="0">
                <a:latin typeface="Century Gothic" panose="020B0502020202020204" pitchFamily="34" charset="0"/>
                <a:ea typeface="Times New Roman" panose="02020603050405020304" pitchFamily="18" charset="0"/>
                <a:cs typeface="Calibri" panose="020F0502020204030204" pitchFamily="34" charset="0"/>
              </a:rPr>
              <a:t>is, to me, one of the most productive and honest political ventures. </a:t>
            </a:r>
            <a:endParaRPr lang="en-US" sz="2000" dirty="0">
              <a:effectLst/>
              <a:latin typeface="Century Gothic" panose="020B0502020202020204" pitchFamily="34" charset="0"/>
              <a:ea typeface="Times New Roman" panose="02020603050405020304" pitchFamily="18" charset="0"/>
            </a:endParaRPr>
          </a:p>
        </p:txBody>
      </p:sp>
    </p:spTree>
    <p:extLst>
      <p:ext uri="{BB962C8B-B14F-4D97-AF65-F5344CB8AC3E}">
        <p14:creationId xmlns:p14="http://schemas.microsoft.com/office/powerpoint/2010/main" val="3849570860"/>
      </p:ext>
    </p:extLst>
  </p:cSld>
  <p:clrMapOvr>
    <a:masterClrMapping/>
  </p:clrMapOvr>
  <p:transition>
    <p:comb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4373"/>
            <a:ext cx="8915400" cy="1293028"/>
          </a:xfrm>
        </p:spPr>
        <p:txBody>
          <a:bodyPr>
            <a:noAutofit/>
          </a:bodyPr>
          <a:lstStyle/>
          <a:p>
            <a:pPr algn="ctr"/>
            <a:r>
              <a:rPr lang="en-US" sz="3600" b="1" dirty="0" err="1" smtClean="0"/>
              <a:t>Domenick’s</a:t>
            </a:r>
            <a:r>
              <a:rPr lang="en-US" sz="3600" b="1" dirty="0" smtClean="0"/>
              <a:t> </a:t>
            </a:r>
            <a:r>
              <a:rPr lang="en-US" sz="3600" b="1" strike="sngStrike" dirty="0" smtClean="0"/>
              <a:t>Ten</a:t>
            </a:r>
            <a:r>
              <a:rPr lang="en-US" sz="3600" b="1" dirty="0" smtClean="0"/>
              <a:t> (14) Rules to Navigating Academia Politically                                                                                   </a:t>
            </a:r>
            <a:endParaRPr lang="en-US" sz="3600" b="1" dirty="0"/>
          </a:p>
        </p:txBody>
      </p:sp>
      <p:sp>
        <p:nvSpPr>
          <p:cNvPr id="3" name="Content Placeholder 2"/>
          <p:cNvSpPr>
            <a:spLocks noGrp="1"/>
          </p:cNvSpPr>
          <p:nvPr>
            <p:ph idx="1"/>
          </p:nvPr>
        </p:nvSpPr>
        <p:spPr>
          <a:xfrm>
            <a:off x="594360" y="2194560"/>
            <a:ext cx="7955280" cy="4434840"/>
          </a:xfrm>
        </p:spPr>
        <p:txBody>
          <a:bodyPr>
            <a:normAutofit fontScale="77500" lnSpcReduction="20000"/>
          </a:bodyPr>
          <a:lstStyle/>
          <a:p>
            <a:r>
              <a:rPr lang="en-US" sz="2000" dirty="0" smtClean="0"/>
              <a:t>Know YOUR PERSONAL and </a:t>
            </a:r>
            <a:r>
              <a:rPr lang="en-US" sz="2000" dirty="0" smtClean="0"/>
              <a:t>departmental </a:t>
            </a:r>
            <a:r>
              <a:rPr lang="en-US" sz="2000" dirty="0" smtClean="0"/>
              <a:t>goals and be honest about </a:t>
            </a:r>
            <a:r>
              <a:rPr lang="en-US" sz="2000" dirty="0" smtClean="0"/>
              <a:t>them</a:t>
            </a:r>
            <a:endParaRPr lang="en-US" sz="2000" dirty="0" smtClean="0"/>
          </a:p>
          <a:p>
            <a:r>
              <a:rPr lang="en-US" sz="2000" dirty="0" smtClean="0"/>
              <a:t>Find your allies and your “count on people” within your department</a:t>
            </a:r>
          </a:p>
          <a:p>
            <a:r>
              <a:rPr lang="en-US" sz="2000" dirty="0" smtClean="0"/>
              <a:t>Be sure your support staff is loyal to you</a:t>
            </a:r>
          </a:p>
          <a:p>
            <a:r>
              <a:rPr lang="en-US" sz="2000" dirty="0" smtClean="0"/>
              <a:t>Work with your dean(s), provost, other senior administrators and even the president when possible</a:t>
            </a:r>
          </a:p>
          <a:p>
            <a:r>
              <a:rPr lang="en-US" sz="2000" dirty="0" smtClean="0"/>
              <a:t>Know when to give up on an idea</a:t>
            </a:r>
          </a:p>
          <a:p>
            <a:r>
              <a:rPr lang="en-US" sz="2000" dirty="0" smtClean="0"/>
              <a:t>Think POSITIVE</a:t>
            </a:r>
          </a:p>
          <a:p>
            <a:r>
              <a:rPr lang="en-US" sz="2000" dirty="0" smtClean="0"/>
              <a:t>Don’t be afraid to get angry once in a </a:t>
            </a:r>
            <a:r>
              <a:rPr lang="en-US" sz="2000" dirty="0" err="1" smtClean="0"/>
              <a:t>while,,it’s</a:t>
            </a:r>
            <a:r>
              <a:rPr lang="en-US" sz="2000" dirty="0" smtClean="0"/>
              <a:t> OK!!!!</a:t>
            </a:r>
          </a:p>
          <a:p>
            <a:r>
              <a:rPr lang="en-US" sz="2000" dirty="0" smtClean="0"/>
              <a:t>Try NOT to get personal</a:t>
            </a:r>
          </a:p>
          <a:p>
            <a:r>
              <a:rPr lang="en-US" sz="2000" dirty="0" smtClean="0"/>
              <a:t>Always look ahead</a:t>
            </a:r>
          </a:p>
          <a:p>
            <a:r>
              <a:rPr lang="en-US" sz="2000" dirty="0" smtClean="0"/>
              <a:t>Do what you can to increase enrollment and revenue in your area</a:t>
            </a:r>
          </a:p>
          <a:p>
            <a:r>
              <a:rPr lang="en-US" sz="2000" dirty="0" smtClean="0"/>
              <a:t>Have friends in all colleges and departments</a:t>
            </a:r>
          </a:p>
          <a:p>
            <a:r>
              <a:rPr lang="en-US" sz="2000" dirty="0" smtClean="0"/>
              <a:t>DON’T be AFRAID to ask for something!!! Ask for MORE than you expect!</a:t>
            </a:r>
          </a:p>
          <a:p>
            <a:r>
              <a:rPr lang="en-US" sz="2000" dirty="0" err="1" smtClean="0"/>
              <a:t>REMEMBER..no</a:t>
            </a:r>
            <a:r>
              <a:rPr lang="en-US" sz="2000" dirty="0" smtClean="0"/>
              <a:t> one is going to hand you something on a silver platter</a:t>
            </a:r>
          </a:p>
          <a:p>
            <a:r>
              <a:rPr lang="en-US" sz="2000" dirty="0" smtClean="0"/>
              <a:t>Be PLEASANT…most of the time!</a:t>
            </a:r>
            <a:endParaRPr lang="en-US" sz="2000" dirty="0"/>
          </a:p>
        </p:txBody>
      </p:sp>
    </p:spTree>
    <p:extLst>
      <p:ext uri="{BB962C8B-B14F-4D97-AF65-F5344CB8AC3E}">
        <p14:creationId xmlns:p14="http://schemas.microsoft.com/office/powerpoint/2010/main" val="390787177"/>
      </p:ext>
    </p:extLst>
  </p:cSld>
  <p:clrMapOvr>
    <a:masterClrMapping/>
  </p:clrMapOvr>
  <p:transition>
    <p:comb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371600"/>
            <a:ext cx="7467600" cy="3262432"/>
          </a:xfrm>
          <a:prstGeom prst="rect">
            <a:avLst/>
          </a:prstGeom>
          <a:noFill/>
        </p:spPr>
        <p:txBody>
          <a:bodyPr wrap="square" rtlCol="0">
            <a:spAutoFit/>
          </a:bodyPr>
          <a:lstStyle/>
          <a:p>
            <a:pPr algn="ctr"/>
            <a:r>
              <a:rPr lang="en-US" sz="2800" b="1" dirty="0" smtClean="0"/>
              <a:t>Some Scenarios to discuss</a:t>
            </a:r>
          </a:p>
          <a:p>
            <a:endParaRPr lang="en-US" dirty="0"/>
          </a:p>
          <a:p>
            <a:pPr marL="342900" indent="-342900">
              <a:buAutoNum type="arabicPeriod"/>
            </a:pPr>
            <a:r>
              <a:rPr lang="en-US" sz="2000" dirty="0" smtClean="0"/>
              <a:t>How to handle the braggart at meetings</a:t>
            </a:r>
          </a:p>
          <a:p>
            <a:pPr marL="342900" indent="-342900">
              <a:buAutoNum type="arabicPeriod"/>
            </a:pPr>
            <a:r>
              <a:rPr lang="en-US" sz="2000" dirty="0" smtClean="0"/>
              <a:t>What to do with the self serving administrator</a:t>
            </a:r>
          </a:p>
          <a:p>
            <a:pPr marL="342900" indent="-342900">
              <a:buAutoNum type="arabicPeriod"/>
            </a:pPr>
            <a:r>
              <a:rPr lang="en-US" sz="2000" dirty="0" smtClean="0"/>
              <a:t>What to do when  conflicted by vastly different views by administrators in the chain</a:t>
            </a:r>
          </a:p>
          <a:p>
            <a:pPr marL="342900" indent="-342900">
              <a:buAutoNum type="arabicPeriod"/>
            </a:pPr>
            <a:r>
              <a:rPr lang="en-US" sz="2000" dirty="0" smtClean="0"/>
              <a:t>How far can you go to rely on key faculty in your </a:t>
            </a:r>
            <a:r>
              <a:rPr lang="en-US" sz="2000" dirty="0" err="1" smtClean="0"/>
              <a:t>dept</a:t>
            </a:r>
            <a:endParaRPr lang="en-US" sz="2000" dirty="0" smtClean="0"/>
          </a:p>
          <a:p>
            <a:pPr marL="342900" indent="-342900">
              <a:buAutoNum type="arabicPeriod"/>
            </a:pPr>
            <a:r>
              <a:rPr lang="en-US" sz="2000" dirty="0" smtClean="0"/>
              <a:t>How important is your non academic staff</a:t>
            </a:r>
          </a:p>
          <a:p>
            <a:pPr marL="342900" indent="-342900">
              <a:buAutoNum type="arabicPeriod"/>
            </a:pPr>
            <a:r>
              <a:rPr lang="en-US" sz="2000" dirty="0" smtClean="0"/>
              <a:t>How respected and “well-liked” are we within our department</a:t>
            </a:r>
            <a:endParaRPr lang="en-US" sz="2000" dirty="0"/>
          </a:p>
        </p:txBody>
      </p:sp>
    </p:spTree>
    <p:extLst>
      <p:ext uri="{BB962C8B-B14F-4D97-AF65-F5344CB8AC3E}">
        <p14:creationId xmlns:p14="http://schemas.microsoft.com/office/powerpoint/2010/main" val="719263679"/>
      </p:ext>
    </p:extLst>
  </p:cSld>
  <p:clrMapOvr>
    <a:masterClrMapping/>
  </p:clrMapOvr>
  <p:transition>
    <p:comb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295400"/>
            <a:ext cx="8077200" cy="4585871"/>
          </a:xfrm>
          <a:prstGeom prst="rect">
            <a:avLst/>
          </a:prstGeom>
        </p:spPr>
        <p:txBody>
          <a:bodyPr wrap="square">
            <a:spAutoFit/>
          </a:bodyPr>
          <a:lstStyle/>
          <a:p>
            <a:pPr algn="ctr"/>
            <a:r>
              <a:rPr lang="en-US" sz="2800" b="1" dirty="0" smtClean="0">
                <a:effectLst>
                  <a:outerShdw blurRad="38100" dist="38100" dir="2700000" algn="tl">
                    <a:srgbClr val="000000">
                      <a:alpha val="43137"/>
                    </a:srgbClr>
                  </a:outerShdw>
                </a:effectLst>
              </a:rPr>
              <a:t>CLOSING WORDS</a:t>
            </a:r>
          </a:p>
          <a:p>
            <a:endParaRPr lang="en-US" sz="2800" dirty="0"/>
          </a:p>
          <a:p>
            <a:r>
              <a:rPr lang="en-US" sz="2800" dirty="0" smtClean="0"/>
              <a:t>“Be </a:t>
            </a:r>
            <a:r>
              <a:rPr lang="en-US" sz="2800" dirty="0"/>
              <a:t>true to </a:t>
            </a:r>
            <a:r>
              <a:rPr lang="en-US" sz="2800" dirty="0" smtClean="0"/>
              <a:t>yourself</a:t>
            </a:r>
            <a:r>
              <a:rPr lang="en-US" sz="2800" dirty="0"/>
              <a:t>, enjoy the ride and never lose sight of the ultimate goal in higher education: making a difference in people’s </a:t>
            </a:r>
            <a:r>
              <a:rPr lang="en-US" sz="2800" dirty="0" smtClean="0"/>
              <a:t>lives”</a:t>
            </a:r>
          </a:p>
          <a:p>
            <a:endParaRPr lang="en-US" sz="2800" dirty="0"/>
          </a:p>
          <a:p>
            <a:endParaRPr lang="en-US" sz="2800" dirty="0" smtClean="0"/>
          </a:p>
          <a:p>
            <a:endParaRPr lang="en-US" sz="2800" dirty="0"/>
          </a:p>
          <a:p>
            <a:pPr algn="r"/>
            <a:r>
              <a:rPr lang="en-US" sz="2000" dirty="0" smtClean="0"/>
              <a:t>Domenick J Pinto</a:t>
            </a:r>
          </a:p>
          <a:p>
            <a:pPr algn="r"/>
            <a:r>
              <a:rPr lang="en-US" sz="2000" dirty="0" smtClean="0"/>
              <a:t>February 4 2016</a:t>
            </a:r>
            <a:endParaRPr lang="en-US" sz="2000" dirty="0"/>
          </a:p>
        </p:txBody>
      </p:sp>
    </p:spTree>
    <p:extLst>
      <p:ext uri="{BB962C8B-B14F-4D97-AF65-F5344CB8AC3E}">
        <p14:creationId xmlns:p14="http://schemas.microsoft.com/office/powerpoint/2010/main" val="3849634340"/>
      </p:ext>
    </p:extLst>
  </p:cSld>
  <p:clrMapOvr>
    <a:masterClrMapping/>
  </p:clrMapOvr>
  <p:transition>
    <p:comb dir="vert"/>
  </p:transition>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dirty="0" smtClean="0"/>
        </a:defPPr>
      </a:lstStyle>
    </a:txDef>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TM04033937[[fn=Vapor Trail]]</Template>
  <TotalTime>3850</TotalTime>
  <Words>585</Words>
  <Application>Microsoft Office PowerPoint</Application>
  <PresentationFormat>On-screen Show (4:3)</PresentationFormat>
  <Paragraphs>90</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Century Gothic</vt:lpstr>
      <vt:lpstr>Times New Roman</vt:lpstr>
      <vt:lpstr>Vapor Trail</vt:lpstr>
      <vt:lpstr>“The Inevitability of Playing Politics as Chair:  Advantages and Pitfalls”</vt:lpstr>
      <vt:lpstr>My History</vt:lpstr>
      <vt:lpstr>So what is politics in academia?</vt:lpstr>
      <vt:lpstr>So what is politics in academia?</vt:lpstr>
      <vt:lpstr>PowerPoint Presentation</vt:lpstr>
      <vt:lpstr>PowerPoint Presentation</vt:lpstr>
      <vt:lpstr>Domenick’s Ten (14) Rules to Navigating Academia Politically                                                                                   </vt:lpstr>
      <vt:lpstr>PowerPoint Presentation</vt:lpstr>
      <vt:lpstr>PowerPoint Presentation</vt:lpstr>
    </vt:vector>
  </TitlesOfParts>
  <Company>SHU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Department Chair:  Defining and Redefining What We Do</dc:title>
  <dc:creator>pintod</dc:creator>
  <cp:lastModifiedBy>Pinto, Prof. Domenick J.</cp:lastModifiedBy>
  <cp:revision>149</cp:revision>
  <cp:lastPrinted>2016-01-29T19:19:10Z</cp:lastPrinted>
  <dcterms:created xsi:type="dcterms:W3CDTF">2011-04-04T01:26:53Z</dcterms:created>
  <dcterms:modified xsi:type="dcterms:W3CDTF">2016-01-29T19:20:16Z</dcterms:modified>
</cp:coreProperties>
</file>