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2" r:id="rId11"/>
    <p:sldId id="261" r:id="rId12"/>
    <p:sldId id="271" r:id="rId13"/>
    <p:sldId id="273" r:id="rId14"/>
    <p:sldId id="274" r:id="rId15"/>
    <p:sldId id="276" r:id="rId16"/>
    <p:sldId id="275" r:id="rId17"/>
    <p:sldId id="277" r:id="rId18"/>
    <p:sldId id="278" r:id="rId19"/>
    <p:sldId id="268" r:id="rId20"/>
    <p:sldId id="279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CC0099"/>
    <a:srgbClr val="00B46B"/>
    <a:srgbClr val="990099"/>
    <a:srgbClr val="FF9933"/>
    <a:srgbClr val="D1E4FF"/>
    <a:srgbClr val="FF8FFF"/>
    <a:srgbClr val="FFEBFF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10" autoAdjust="0"/>
    <p:restoredTop sz="94660"/>
  </p:normalViewPr>
  <p:slideViewPr>
    <p:cSldViewPr>
      <p:cViewPr varScale="1">
        <p:scale>
          <a:sx n="96" d="100"/>
          <a:sy n="96" d="100"/>
        </p:scale>
        <p:origin x="336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42E0-E140-4806-AD97-5D8B93A0942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ACF2-9D4B-4818-935A-B1FDDC0C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3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42E0-E140-4806-AD97-5D8B93A0942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ACF2-9D4B-4818-935A-B1FDDC0C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6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42E0-E140-4806-AD97-5D8B93A0942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ACF2-9D4B-4818-935A-B1FDDC0C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4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42E0-E140-4806-AD97-5D8B93A0942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ACF2-9D4B-4818-935A-B1FDDC0C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4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42E0-E140-4806-AD97-5D8B93A0942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ACF2-9D4B-4818-935A-B1FDDC0C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6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42E0-E140-4806-AD97-5D8B93A0942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ACF2-9D4B-4818-935A-B1FDDC0C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42E0-E140-4806-AD97-5D8B93A0942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ACF2-9D4B-4818-935A-B1FDDC0C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42E0-E140-4806-AD97-5D8B93A0942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ACF2-9D4B-4818-935A-B1FDDC0C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9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42E0-E140-4806-AD97-5D8B93A0942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ACF2-9D4B-4818-935A-B1FDDC0C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6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42E0-E140-4806-AD97-5D8B93A0942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ACF2-9D4B-4818-935A-B1FDDC0C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42E0-E140-4806-AD97-5D8B93A0942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ACF2-9D4B-4818-935A-B1FDDC0C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8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242E0-E140-4806-AD97-5D8B93A0942F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8ACF2-9D4B-4818-935A-B1FDDC0C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2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9750"/>
            <a:ext cx="7391400" cy="1102519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University Consolidations and Multi-Campus Institutions: Prevailing when Cultures Collide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333750"/>
            <a:ext cx="7315200" cy="1314450"/>
          </a:xfrm>
        </p:spPr>
        <p:txBody>
          <a:bodyPr>
            <a:noAutofit/>
          </a:bodyPr>
          <a:lstStyle/>
          <a:p>
            <a:pPr algn="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Jill Schulze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Nancy Dalman, and Jeanelle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North Georgia, Dahlonega, GA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Chairpersons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Conference, Feb. 5, 2016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403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 Department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 and Tenure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different starting points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B4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Campuses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different resources</a:t>
            </a:r>
          </a:p>
        </p:txBody>
      </p:sp>
    </p:spTree>
    <p:extLst>
      <p:ext uri="{BB962C8B-B14F-4D97-AF65-F5344CB8AC3E}">
        <p14:creationId xmlns:p14="http://schemas.microsoft.com/office/powerpoint/2010/main" val="30309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 Department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Promotion and Tenure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evaluations &amp; salaries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different starting points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B4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Campuses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different expectations &amp; different evaluators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1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 Department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Promotion and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Tenure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Faculty annual evaluations &amp; salaries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Curricula &amp; program quality assessment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diff expectations &amp; students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B4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Campuses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different resources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1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 Department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Promotion and Tenure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Faculty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annual evaluations &amp;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salaries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Curricula &amp; program quality assessment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faculty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different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B4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Campuses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diff wants and needs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 Department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Promotion and Tenure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Faculty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annual evaluations &amp;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salaries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Curricula &amp; program quality assessment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Budgets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Faculty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 – Labs and student assistants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different starting points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B4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Campuses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wants and needs</a:t>
            </a:r>
          </a:p>
          <a:p>
            <a:endParaRPr lang="en-US" sz="28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048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Accomplishments</a:t>
            </a:r>
          </a:p>
          <a:p>
            <a:pPr marL="0" indent="0" algn="ctr">
              <a:buNone/>
            </a:pPr>
            <a:endParaRPr lang="en-US" sz="2000" b="1" dirty="0" smtClean="0">
              <a:solidFill>
                <a:srgbClr val="99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Cross-consolidation/Cross-campus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Teaching collaborations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collaborations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Teaching exchange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0672"/>
            <a:ext cx="4919662" cy="446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979"/>
            <a:ext cx="8382000" cy="85725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Pressing Issues and Trends in Higher </a:t>
            </a:r>
            <a:r>
              <a:rPr lang="en-US" sz="2800" b="1" dirty="0" smtClean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en-US" sz="2800" b="1" dirty="0">
              <a:solidFill>
                <a:srgbClr val="003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Since 2010,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 25 universities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consolidated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 100,00 faculty have been affected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consolidation?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Economy of scale</a:t>
            </a:r>
          </a:p>
          <a:p>
            <a:pPr marL="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now?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Decreased federal and state funding to higher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3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429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consolidation edict is proclaimed…</a:t>
            </a:r>
          </a:p>
          <a:p>
            <a:pPr marL="0" indent="0" algn="ctr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now?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Unlike M&amp;A in business, consolidations in higher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administered by M&amp;A specialists.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Consolidations in higher education are worked out by administrators, faculty and staff.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61950"/>
            <a:ext cx="13144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85750"/>
            <a:ext cx="8229600" cy="403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now?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► University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►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►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</a:p>
          <a:p>
            <a:pPr marL="57150" indent="0">
              <a:buNone/>
            </a:pP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Statement		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▪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Curricula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structure		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campuses		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▪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Campus cultures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Communication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61950"/>
            <a:ext cx="1898821" cy="15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419600" y="438150"/>
            <a:ext cx="4191000" cy="1524000"/>
          </a:xfrm>
          <a:prstGeom prst="roundRect">
            <a:avLst/>
          </a:prstGeom>
          <a:solidFill>
            <a:srgbClr val="D1E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1000" y="438150"/>
            <a:ext cx="3810000" cy="1524000"/>
          </a:xfrm>
          <a:prstGeom prst="roundRect">
            <a:avLst/>
          </a:prstGeom>
          <a:solidFill>
            <a:srgbClr val="E5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38150"/>
            <a:ext cx="38862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Gainesville State College</a:t>
            </a:r>
          </a:p>
          <a:p>
            <a:r>
              <a:rPr lang="en-US" sz="20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Mission</a:t>
            </a:r>
          </a:p>
          <a:p>
            <a:r>
              <a:rPr lang="en-US" sz="2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P&amp;T based on teaching and service</a:t>
            </a:r>
            <a:endParaRPr lang="en-US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419600" y="438150"/>
            <a:ext cx="4267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North GA College &amp; State U</a:t>
            </a:r>
          </a:p>
          <a:p>
            <a:r>
              <a:rPr lang="en-US" sz="2000" b="1" dirty="0" smtClean="0">
                <a:solidFill>
                  <a:srgbClr val="8A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Admissions Criteria</a:t>
            </a:r>
          </a:p>
          <a:p>
            <a:r>
              <a:rPr lang="en-US" sz="2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P&amp;T based on teaching, service, and </a:t>
            </a:r>
            <a:r>
              <a:rPr lang="en-US" sz="2000" b="1" dirty="0" smtClean="0">
                <a:solidFill>
                  <a:srgbClr val="64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endParaRPr lang="en-US" sz="2000" b="1" dirty="0">
              <a:solidFill>
                <a:srgbClr val="640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3255912">
            <a:off x="3360795" y="2124862"/>
            <a:ext cx="745442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7514607">
            <a:off x="4450142" y="2138481"/>
            <a:ext cx="752197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09800" y="2800350"/>
            <a:ext cx="4495800" cy="1571862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324100" y="2834542"/>
            <a:ext cx="44577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North Georgia</a:t>
            </a:r>
          </a:p>
          <a:p>
            <a:r>
              <a:rPr lang="en-US" sz="2000" b="1" dirty="0" smtClean="0">
                <a:solidFill>
                  <a:srgbClr val="FF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and admissions criteria vary by campus</a:t>
            </a:r>
          </a:p>
          <a:p>
            <a:r>
              <a:rPr lang="en-US" sz="2000" b="1" dirty="0" smtClean="0">
                <a:solidFill>
                  <a:srgbClr val="FF8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P&amp;T includes scholarship</a:t>
            </a:r>
            <a:endParaRPr lang="en-US" sz="2000" b="1" dirty="0">
              <a:solidFill>
                <a:srgbClr val="FF8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29939"/>
            <a:ext cx="1555622" cy="112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09750"/>
            <a:ext cx="3200400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Consolidation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724400" y="1809748"/>
            <a:ext cx="3962400" cy="533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campuses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657600" y="1885949"/>
            <a:ext cx="914400" cy="457200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</a:p>
          <a:p>
            <a:pPr marL="0" indent="0" algn="ctr">
              <a:buNone/>
            </a:pPr>
            <a:endParaRPr lang="en-US" sz="1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Promotion and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Tenure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Faculty annual evaluations &amp; salaries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Curricula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program quality assessment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Budgets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Faculty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Budgets – Labs and student assistants</a:t>
            </a:r>
          </a:p>
        </p:txBody>
      </p:sp>
    </p:spTree>
    <p:extLst>
      <p:ext uri="{BB962C8B-B14F-4D97-AF65-F5344CB8AC3E}">
        <p14:creationId xmlns:p14="http://schemas.microsoft.com/office/powerpoint/2010/main" val="34486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rot="19856534">
            <a:off x="199154" y="2367290"/>
            <a:ext cx="2286000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 </a:t>
            </a:r>
            <a:endParaRPr lang="en-US" sz="24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 rot="1179457">
            <a:off x="295376" y="922748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B4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campuses </a:t>
            </a:r>
            <a:endParaRPr lang="en-US" sz="2400" b="1" dirty="0">
              <a:solidFill>
                <a:srgbClr val="00B4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 rot="589434">
            <a:off x="5255543" y="1612318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B4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campuses </a:t>
            </a:r>
            <a:endParaRPr lang="en-US" sz="2400" b="1" dirty="0">
              <a:solidFill>
                <a:srgbClr val="00B4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 rot="21316273">
            <a:off x="1346905" y="461769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B4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campuses </a:t>
            </a:r>
            <a:endParaRPr lang="en-US" sz="2400" b="1" dirty="0">
              <a:solidFill>
                <a:srgbClr val="00B4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 rot="19895158">
            <a:off x="3375227" y="825438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B4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campuses </a:t>
            </a:r>
            <a:endParaRPr lang="en-US" sz="2400" b="1" dirty="0">
              <a:solidFill>
                <a:srgbClr val="00B4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 rot="854534">
            <a:off x="2618651" y="1109542"/>
            <a:ext cx="2286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 </a:t>
            </a:r>
            <a:endParaRPr lang="en-US" sz="24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 rot="20570784">
            <a:off x="6798379" y="2593892"/>
            <a:ext cx="2286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 </a:t>
            </a:r>
            <a:endParaRPr lang="en-US" sz="24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 rot="1938896">
            <a:off x="6538941" y="861362"/>
            <a:ext cx="2286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 </a:t>
            </a:r>
            <a:endParaRPr lang="en-US" sz="24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168850"/>
            <a:ext cx="3161536" cy="23711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7879">
            <a:off x="6530898" y="2317445"/>
            <a:ext cx="408012" cy="591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06346">
            <a:off x="842825" y="1362144"/>
            <a:ext cx="408012" cy="591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327" y="243748"/>
            <a:ext cx="408012" cy="59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16446">
            <a:off x="8275885" y="2918118"/>
            <a:ext cx="408012" cy="591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10959">
            <a:off x="6299009" y="794153"/>
            <a:ext cx="408012" cy="5916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0319">
            <a:off x="7981125" y="340050"/>
            <a:ext cx="408012" cy="5916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49953">
            <a:off x="1079687" y="186564"/>
            <a:ext cx="408012" cy="5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 Department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 and Tenure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2065"/>
          <a:stretch/>
        </p:blipFill>
        <p:spPr>
          <a:xfrm>
            <a:off x="1676400" y="1428750"/>
            <a:ext cx="5869639" cy="304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-9_GenericUNG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2b69bdc8-fa5f-4ff1-b76d-43b4c0a0ab2c">AAS2PYQQYDE3-270-49</_dlc_DocId>
    <_dlc_DocIdUrl xmlns="2b69bdc8-fa5f-4ff1-b76d-43b4c0a0ab2c">
      <Url>https://my.ung.edu/departments/university-relations/_layouts/DocIdRedir.aspx?ID=AAS2PYQQYDE3-270-49</Url>
      <Description>AAS2PYQQYDE3-270-49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6A067901CF7243B1A07BC51E1028AA" ma:contentTypeVersion="2" ma:contentTypeDescription="Create a new document." ma:contentTypeScope="" ma:versionID="44835c05deba43e15f365aa24e4a4dc4">
  <xsd:schema xmlns:xsd="http://www.w3.org/2001/XMLSchema" xmlns:xs="http://www.w3.org/2001/XMLSchema" xmlns:p="http://schemas.microsoft.com/office/2006/metadata/properties" xmlns:ns1="http://schemas.microsoft.com/sharepoint/v3" xmlns:ns2="2b69bdc8-fa5f-4ff1-b76d-43b4c0a0ab2c" targetNamespace="http://schemas.microsoft.com/office/2006/metadata/properties" ma:root="true" ma:fieldsID="3f257251a6c0c263f0083dbdf523e8fe" ns1:_="" ns2:_="">
    <xsd:import namespace="http://schemas.microsoft.com/sharepoint/v3"/>
    <xsd:import namespace="2b69bdc8-fa5f-4ff1-b76d-43b4c0a0ab2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9bdc8-fa5f-4ff1-b76d-43b4c0a0ab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5D1B33-9FFC-4C37-A5E6-45E7646B9B4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91AB8DF-F9D0-494F-BE62-F22EE222B0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BF17AB-B312-4D7D-8475-666E2AF47BBA}">
  <ds:schemaRefs>
    <ds:schemaRef ds:uri="http://purl.org/dc/dcmitype/"/>
    <ds:schemaRef ds:uri="2b69bdc8-fa5f-4ff1-b76d-43b4c0a0ab2c"/>
    <ds:schemaRef ds:uri="http://schemas.microsoft.com/sharepoint/v3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5CA82F51-641C-45D0-999F-6A65384294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b69bdc8-fa5f-4ff1-b76d-43b4c0a0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2</Template>
  <TotalTime>406</TotalTime>
  <Words>343</Words>
  <Application>Microsoft Office PowerPoint</Application>
  <PresentationFormat>On-screen Show (16:9)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16-9_GenericUNG-white</vt:lpstr>
      <vt:lpstr>University Consolidations and Multi-Campus Institutions: Prevailing when Cultures Collide</vt:lpstr>
      <vt:lpstr>Pressing Issues and Trends in Higher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 Georgia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Schulze</dc:creator>
  <cp:lastModifiedBy>Jill Schulze</cp:lastModifiedBy>
  <cp:revision>76</cp:revision>
  <dcterms:created xsi:type="dcterms:W3CDTF">2016-01-27T21:43:23Z</dcterms:created>
  <dcterms:modified xsi:type="dcterms:W3CDTF">2016-02-03T00:34:55Z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0x010100786A067901CF7243B1A07BC51E1028AA</vt:lpwstr>
  </property>
  <property fmtid="{D5CDD505-2E9C-101B-9397-08002B2CF9AE}" pid="3" name="_dlc_DocIdItemGuid">
    <vt:lpwstr>2bcaab55-4fe6-4b25-90a1-f1fbcfb58c8f</vt:lpwstr>
  </property>
</Properties>
</file>