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4v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2" r:id="rId5"/>
    <p:sldId id="271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67" r:id="rId17"/>
    <p:sldId id="283" r:id="rId18"/>
    <p:sldId id="284" r:id="rId19"/>
    <p:sldId id="285" r:id="rId20"/>
    <p:sldId id="286" r:id="rId21"/>
    <p:sldId id="262" r:id="rId22"/>
    <p:sldId id="269" r:id="rId23"/>
    <p:sldId id="287" r:id="rId24"/>
    <p:sldId id="288" r:id="rId25"/>
    <p:sldId id="270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2" d="100"/>
          <a:sy n="102" d="100"/>
        </p:scale>
        <p:origin x="-104" y="-4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ireframeOverlay-Home.png"/>
          <p:cNvPicPr>
            <a:picLocks noChangeAspect="1"/>
          </p:cNvPicPr>
          <p:nvPr/>
        </p:nvPicPr>
        <p:blipFill>
          <a:blip r:embed="rId2"/>
          <a:srcRect t="-93973"/>
          <a:stretch>
            <a:fillRect/>
          </a:stretch>
        </p:blipFill>
        <p:spPr>
          <a:xfrm>
            <a:off x="179294" y="1183341"/>
            <a:ext cx="8787384" cy="5276725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7513" y="2168338"/>
            <a:ext cx="8307387" cy="1619250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7513" y="3810000"/>
            <a:ext cx="8307387" cy="753036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7/8/15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DirectionalButtons-RightOnl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2266" y="533400"/>
            <a:ext cx="752475" cy="352425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1219200"/>
            <a:ext cx="533400" cy="365125"/>
          </a:xfrm>
        </p:spPr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wireframeOverlay-Cont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94" y="1179576"/>
            <a:ext cx="8787384" cy="1440702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859" y="1466850"/>
            <a:ext cx="8308039" cy="1128432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07224" y="2623296"/>
            <a:ext cx="4717676" cy="38312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213" y="2770187"/>
            <a:ext cx="3429093" cy="35768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7/8/15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wireframeOverlay-PCVertical.png"/>
          <p:cNvPicPr>
            <a:picLocks noChangeAspect="1"/>
          </p:cNvPicPr>
          <p:nvPr/>
        </p:nvPicPr>
        <p:blipFill>
          <a:blip r:embed="rId2"/>
          <a:srcRect b="-123309"/>
          <a:stretch>
            <a:fillRect/>
          </a:stretch>
        </p:blipFill>
        <p:spPr>
          <a:xfrm>
            <a:off x="182880" y="1179575"/>
            <a:ext cx="5133975" cy="5275013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859" y="1680882"/>
            <a:ext cx="4313891" cy="1162050"/>
          </a:xfrm>
        </p:spPr>
        <p:txBody>
          <a:bodyPr anchor="b"/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859" y="2837329"/>
            <a:ext cx="4313891" cy="341583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7/8/15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298140" y="1169894"/>
            <a:ext cx="3671047" cy="52760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182880" y="1169894"/>
            <a:ext cx="8787384" cy="2106706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182880" y="3281082"/>
            <a:ext cx="8787384" cy="3174582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859" y="3329268"/>
            <a:ext cx="8346141" cy="1014132"/>
          </a:xfrm>
        </p:spPr>
        <p:txBody>
          <a:bodyPr anchor="b"/>
          <a:lstStyle>
            <a:lvl1pPr algn="l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859" y="4343399"/>
            <a:ext cx="8346141" cy="1909763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7/8/15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wireframeOverlay-PCVertical.png"/>
          <p:cNvPicPr>
            <a:picLocks noChangeAspect="1"/>
          </p:cNvPicPr>
          <p:nvPr/>
        </p:nvPicPr>
        <p:blipFill>
          <a:blip r:embed="rId2"/>
          <a:srcRect b="-123309"/>
          <a:stretch>
            <a:fillRect/>
          </a:stretch>
        </p:blipFill>
        <p:spPr>
          <a:xfrm>
            <a:off x="3835212" y="1179575"/>
            <a:ext cx="5133975" cy="5275013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0" y="1680882"/>
            <a:ext cx="4313891" cy="1162050"/>
          </a:xfrm>
        </p:spPr>
        <p:txBody>
          <a:bodyPr anchor="b"/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00" y="2837329"/>
            <a:ext cx="4313891" cy="341583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7/8/15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182880" y="1179576"/>
            <a:ext cx="3671047" cy="220531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2015983" y="3383280"/>
            <a:ext cx="1837944" cy="3072384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182880" y="3383280"/>
            <a:ext cx="1837944" cy="3072384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82000" y="1219200"/>
            <a:ext cx="533400" cy="365125"/>
          </a:xfrm>
        </p:spPr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ireframeOverlay-Cont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94" y="1179576"/>
            <a:ext cx="8787384" cy="1440702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>
              <a:defRPr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7/8/15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ireframeOverlay-VerticalTC.png"/>
          <p:cNvPicPr>
            <a:picLocks noChangeAspect="1"/>
          </p:cNvPicPr>
          <p:nvPr/>
        </p:nvPicPr>
        <p:blipFill>
          <a:blip r:embed="rId2"/>
          <a:srcRect t="-93650"/>
          <a:stretch>
            <a:fillRect/>
          </a:stretch>
        </p:blipFill>
        <p:spPr>
          <a:xfrm>
            <a:off x="7445188" y="1178128"/>
            <a:ext cx="1524000" cy="5275339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40705" y="1398494"/>
            <a:ext cx="1447800" cy="484990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7513" y="1398494"/>
            <a:ext cx="6669087" cy="4849906"/>
          </a:xfrm>
        </p:spPr>
        <p:txBody>
          <a:bodyPr vert="eaVert"/>
          <a:lstStyle>
            <a:lvl5pPr>
              <a:defRPr/>
            </a:lvl5pPr>
            <a:lvl6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>
              <a:defRPr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7/8/15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7/8/15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82880" y="1179576"/>
            <a:ext cx="8787384" cy="5276088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6" name="Picture 5" descr="DirectionalButtons-LeftOnlyOnl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488" y="538163"/>
            <a:ext cx="752475" cy="35242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ireframeOverlay-Cont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94" y="1179576"/>
            <a:ext cx="8787384" cy="1440702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925" y="2756646"/>
            <a:ext cx="8308975" cy="349175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7/8/15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reframeOverlay-TCFull.png"/>
          <p:cNvPicPr>
            <a:picLocks noChangeAspect="1"/>
          </p:cNvPicPr>
          <p:nvPr/>
        </p:nvPicPr>
        <p:blipFill>
          <a:blip r:embed="rId2"/>
          <a:srcRect l="-198711"/>
          <a:stretch>
            <a:fillRect/>
          </a:stretch>
        </p:blipFill>
        <p:spPr>
          <a:xfrm>
            <a:off x="177999" y="1179576"/>
            <a:ext cx="8788373" cy="5276088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Tx/>
              <a:defRPr>
                <a:solidFill>
                  <a:schemeClr val="bg1"/>
                </a:solidFill>
              </a:defRPr>
            </a:lvl1pPr>
            <a:lvl2pPr>
              <a:buClr>
                <a:schemeClr val="bg1">
                  <a:lumMod val="75000"/>
                </a:schemeClr>
              </a:buClr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>
                <a:schemeClr val="bg1">
                  <a:lumMod val="75000"/>
                </a:schemeClr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  <a:lvl6pPr>
              <a:buClr>
                <a:schemeClr val="bg1">
                  <a:lumMod val="75000"/>
                </a:schemeClr>
              </a:buClr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>
              <a:buClr>
                <a:schemeClr val="bg1"/>
              </a:buClr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>
              <a:buClr>
                <a:schemeClr val="bg1">
                  <a:lumMod val="75000"/>
                </a:schemeClr>
              </a:buClr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>
              <a:buClr>
                <a:schemeClr val="bg1"/>
              </a:buClr>
              <a:defRPr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7/8/15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ireframeOverlay-SectionH.png"/>
          <p:cNvPicPr>
            <a:picLocks noChangeAspect="1"/>
          </p:cNvPicPr>
          <p:nvPr/>
        </p:nvPicPr>
        <p:blipFill>
          <a:blip r:embed="rId2"/>
          <a:srcRect r="-91875"/>
          <a:stretch>
            <a:fillRect/>
          </a:stretch>
        </p:blipFill>
        <p:spPr>
          <a:xfrm>
            <a:off x="182880" y="1179576"/>
            <a:ext cx="8785105" cy="5276088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3429000"/>
            <a:ext cx="6591300" cy="1371600"/>
          </a:xfrm>
        </p:spPr>
        <p:txBody>
          <a:bodyPr anchor="b" anchorCtr="0"/>
          <a:lstStyle>
            <a:lvl1pPr algn="r">
              <a:defRPr sz="4800" b="0" cap="none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4800599"/>
            <a:ext cx="6591300" cy="1066801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3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7/8/15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reframeOverlay-Cont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94" y="1179576"/>
            <a:ext cx="8787384" cy="1440702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6859" y="2770188"/>
            <a:ext cx="3840480" cy="3464765"/>
          </a:xfrm>
        </p:spPr>
        <p:txBody>
          <a:bodyPr>
            <a:normAutofit/>
          </a:bodyPr>
          <a:lstStyle>
            <a:lvl1pPr>
              <a:spcBef>
                <a:spcPts val="1800"/>
              </a:spcBef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>
              <a:defRPr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3214" y="2770188"/>
            <a:ext cx="3840480" cy="3464765"/>
          </a:xfrm>
        </p:spPr>
        <p:txBody>
          <a:bodyPr>
            <a:normAutofit/>
          </a:bodyPr>
          <a:lstStyle>
            <a:lvl1pPr>
              <a:spcBef>
                <a:spcPts val="1800"/>
              </a:spcBef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>
              <a:defRPr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7/8/15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ireframeOverlay-Cont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94" y="1179576"/>
            <a:ext cx="8787384" cy="1440702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6859" y="2675964"/>
            <a:ext cx="3840480" cy="645459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6859" y="3307976"/>
            <a:ext cx="3840480" cy="2925762"/>
          </a:xfrm>
        </p:spPr>
        <p:txBody>
          <a:bodyPr>
            <a:normAutofit/>
          </a:bodyPr>
          <a:lstStyle>
            <a:lvl1pPr>
              <a:spcBef>
                <a:spcPts val="1800"/>
              </a:spcBef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>
              <a:defRPr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3752" y="2675964"/>
            <a:ext cx="3840480" cy="645459"/>
          </a:xfrm>
        </p:spPr>
        <p:txBody>
          <a:bodyPr anchor="ctr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2400" b="0">
                <a:solidFill>
                  <a:schemeClr val="bg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3752" y="3307976"/>
            <a:ext cx="3840480" cy="2925762"/>
          </a:xfrm>
        </p:spPr>
        <p:txBody>
          <a:bodyPr>
            <a:normAutofit/>
          </a:bodyPr>
          <a:lstStyle>
            <a:lvl1pPr>
              <a:spcBef>
                <a:spcPts val="1800"/>
              </a:spcBef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>
              <a:defRPr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7/8/15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ireframeOverlay-Conten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94" y="1179576"/>
            <a:ext cx="8787384" cy="1440702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bg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7/8/15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7/8/15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reframeOverlay-ContentCap.png"/>
          <p:cNvPicPr>
            <a:picLocks noChangeAspect="1"/>
          </p:cNvPicPr>
          <p:nvPr/>
        </p:nvPicPr>
        <p:blipFill>
          <a:blip r:embed="rId2"/>
          <a:srcRect b="-135871"/>
          <a:stretch>
            <a:fillRect/>
          </a:stretch>
        </p:blipFill>
        <p:spPr>
          <a:xfrm>
            <a:off x="182880" y="1179575"/>
            <a:ext cx="4228522" cy="5274037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tx2"/>
              </a:gs>
            </a:gsLst>
            <a:lin ang="5400000" scaled="0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859" y="1680882"/>
            <a:ext cx="3697941" cy="1162050"/>
          </a:xfrm>
        </p:spPr>
        <p:txBody>
          <a:bodyPr anchor="b"/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2341" y="1600200"/>
            <a:ext cx="4101353" cy="46529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859" y="2837329"/>
            <a:ext cx="3697941" cy="3415834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600"/>
              </a:spcBef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tx1">
                  <a:lumMod val="50000"/>
                  <a:lumOff val="50000"/>
                </a:schemeClr>
              </a:buClr>
              <a:buSzPct val="7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7/8/15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2.png"/><Relationship Id="rId1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5925" y="1456765"/>
            <a:ext cx="8308975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5925" y="2770188"/>
            <a:ext cx="8308975" cy="3478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0105" y="6454588"/>
            <a:ext cx="23980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7CE38E4D-051A-41E1-86A4-E56916468FD0}" type="datetimeFigureOut">
              <a:rPr lang="en-US" smtClean="0"/>
              <a:t>7/8/15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976" y="6454588"/>
            <a:ext cx="3657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0" y="121920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omeButton.pn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2450" y="526116"/>
            <a:ext cx="457200" cy="352425"/>
          </a:xfrm>
          <a:prstGeom prst="rect">
            <a:avLst/>
          </a:prstGeom>
        </p:spPr>
      </p:pic>
      <p:pic>
        <p:nvPicPr>
          <p:cNvPr id="10" name="Picture 9" descr="DirectionalButtons-Full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26188" y="526116"/>
            <a:ext cx="752475" cy="3524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tx1">
            <a:lumMod val="50000"/>
            <a:lumOff val="50000"/>
          </a:schemeClr>
        </a:buClr>
        <a:buSzPct val="70000"/>
        <a:buFont typeface="Wingdings" pitchFamily="2" charset="2"/>
        <a:buChar char="l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tx1">
            <a:lumMod val="85000"/>
            <a:lumOff val="15000"/>
          </a:schemeClr>
        </a:buClr>
        <a:buSzPct val="70000"/>
        <a:buFont typeface="Wingdings" pitchFamily="2" charset="2"/>
        <a:buChar char="l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tx1">
            <a:lumMod val="50000"/>
            <a:lumOff val="50000"/>
          </a:schemeClr>
        </a:buClr>
        <a:buSzPct val="70000"/>
        <a:buFont typeface="Wingdings" pitchFamily="2" charset="2"/>
        <a:buChar char="l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tx1">
            <a:lumMod val="85000"/>
            <a:lumOff val="15000"/>
          </a:schemeClr>
        </a:buClr>
        <a:buSzPct val="70000"/>
        <a:buFont typeface="Wingdings" pitchFamily="2" charset="2"/>
        <a:buChar char="l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tx1">
            <a:lumMod val="50000"/>
            <a:lumOff val="50000"/>
          </a:schemeClr>
        </a:buClr>
        <a:buSzPct val="70000"/>
        <a:buFont typeface="Wingdings" pitchFamily="2" charset="2"/>
        <a:buChar char="l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tx1">
            <a:lumMod val="85000"/>
            <a:lumOff val="15000"/>
          </a:schemeClr>
        </a:buClr>
        <a:buSzPct val="70000"/>
        <a:buFont typeface="Wingdings" pitchFamily="2" charset="2"/>
        <a:buChar char="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SzPct val="70000"/>
        <a:buFont typeface="Wingdings" pitchFamily="2" charset="2"/>
        <a:buChar char="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tx1">
            <a:lumMod val="85000"/>
            <a:lumOff val="15000"/>
          </a:schemeClr>
        </a:buClr>
        <a:buSzPct val="70000"/>
        <a:buFont typeface="Wingdings" pitchFamily="2" charset="2"/>
        <a:buChar char="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SzPct val="70000"/>
        <a:buFont typeface="Wingdings" pitchFamily="2" charset="2"/>
        <a:buChar char="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Desperate Times?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Recruiting students for your department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54965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Macintosh HD:Users:williamhoon:Desktop:Waubonsee WIU Agreement Ceremony WEB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456765"/>
            <a:ext cx="8308975" cy="4791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40037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Incentives (carrots)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Scholarships and Tuition Waivers</a:t>
            </a:r>
          </a:p>
          <a:p>
            <a:r>
              <a:rPr lang="en-US" dirty="0" smtClean="0"/>
              <a:t>T-shirts</a:t>
            </a:r>
          </a:p>
          <a:p>
            <a:r>
              <a:rPr lang="en-US" dirty="0" smtClean="0"/>
              <a:t>Other Giveaway Items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525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Promoting Yourself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Our “Success Stories”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15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Macintosh HD:Users:williamhoon:Desktop:Wall 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456765"/>
            <a:ext cx="8308975" cy="4791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75640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Macintosh HD:Users:williamhoon:Desktop:Wall 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456765"/>
            <a:ext cx="8308975" cy="4791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05079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Promoting Yourself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Our “Success Stories”</a:t>
            </a:r>
          </a:p>
          <a:p>
            <a:r>
              <a:rPr lang="en-US" dirty="0" smtClean="0"/>
              <a:t>Our Alumni Board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5229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Macintosh HD:Users:williamhoon:Desktop:Alumni board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456765"/>
            <a:ext cx="8399669" cy="4791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35984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Promoting Yourself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Our “Success Stories”</a:t>
            </a:r>
          </a:p>
          <a:p>
            <a:r>
              <a:rPr lang="en-US" dirty="0" smtClean="0"/>
              <a:t>Our Alumni Board</a:t>
            </a:r>
          </a:p>
          <a:p>
            <a:r>
              <a:rPr lang="en-US" dirty="0" smtClean="0"/>
              <a:t>Social Media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009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Postcards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1947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456765"/>
            <a:ext cx="8308975" cy="47916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37125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students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Number of Illinois high school graduates continues to decrease</a:t>
            </a:r>
          </a:p>
          <a:p>
            <a:r>
              <a:rPr lang="en-US" dirty="0" smtClean="0"/>
              <a:t>University enrollment down 11% over five years</a:t>
            </a:r>
          </a:p>
          <a:p>
            <a:r>
              <a:rPr lang="en-US" dirty="0" smtClean="0"/>
              <a:t>State funding down-tuition increasing</a:t>
            </a:r>
          </a:p>
          <a:p>
            <a:r>
              <a:rPr lang="en-US" dirty="0" smtClean="0"/>
              <a:t>Department numbers over five years:  178 students increased to 196 students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86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Postcards</a:t>
            </a:r>
          </a:p>
          <a:p>
            <a:r>
              <a:rPr lang="en-US" dirty="0" smtClean="0"/>
              <a:t>Personalized Videos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1893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Welcome Andrew Borst.m4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143" y="1456765"/>
            <a:ext cx="8318757" cy="4679434"/>
          </a:xfrm>
        </p:spPr>
      </p:pic>
    </p:spTree>
    <p:extLst>
      <p:ext uri="{BB962C8B-B14F-4D97-AF65-F5344CB8AC3E}">
        <p14:creationId xmlns:p14="http://schemas.microsoft.com/office/powerpoint/2010/main" val="610488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Show your Diversity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Represent all that you do</a:t>
            </a:r>
          </a:p>
          <a:p>
            <a:r>
              <a:rPr lang="en-US" dirty="0" smtClean="0"/>
              <a:t>Show who is doing it</a:t>
            </a:r>
          </a:p>
          <a:p>
            <a:r>
              <a:rPr lang="en-US" dirty="0" smtClean="0"/>
              <a:t>Long-term commitment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703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Postcards</a:t>
            </a:r>
          </a:p>
          <a:p>
            <a:r>
              <a:rPr lang="en-US" dirty="0" smtClean="0"/>
              <a:t>Personalized Videos</a:t>
            </a:r>
          </a:p>
          <a:p>
            <a:r>
              <a:rPr lang="en-US" dirty="0" smtClean="0"/>
              <a:t>Phone Calls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8023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Thoughts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Watch for anything that you can “borrow” for your own situation.</a:t>
            </a:r>
          </a:p>
          <a:p>
            <a:r>
              <a:rPr lang="en-US" dirty="0" smtClean="0"/>
              <a:t>Be prepared to adapt.  Change will happen.</a:t>
            </a:r>
          </a:p>
          <a:p>
            <a:r>
              <a:rPr lang="en-US" dirty="0" smtClean="0"/>
              <a:t>Create a distinctive niche.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7179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anner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7" b="7967"/>
          <a:stretch>
            <a:fillRect/>
          </a:stretch>
        </p:blipFill>
        <p:spPr>
          <a:xfrm>
            <a:off x="415925" y="1456766"/>
            <a:ext cx="8308975" cy="4791634"/>
          </a:xfrm>
        </p:spPr>
      </p:pic>
    </p:spTree>
    <p:extLst>
      <p:ext uri="{BB962C8B-B14F-4D97-AF65-F5344CB8AC3E}">
        <p14:creationId xmlns:p14="http://schemas.microsoft.com/office/powerpoint/2010/main" val="3262224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Recruiting Practices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Building the Fundamentals</a:t>
            </a:r>
          </a:p>
          <a:p>
            <a:pPr lvl="1"/>
            <a:r>
              <a:rPr lang="en-US" dirty="0" smtClean="0"/>
              <a:t>Face-to-Face Interaction</a:t>
            </a:r>
          </a:p>
          <a:p>
            <a:pPr lvl="2"/>
            <a:r>
              <a:rPr lang="en-US" dirty="0" smtClean="0"/>
              <a:t>Personal Tours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518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Recruiting Practices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Building the Fundamentals</a:t>
            </a:r>
          </a:p>
          <a:p>
            <a:pPr lvl="1"/>
            <a:r>
              <a:rPr lang="en-US" dirty="0" smtClean="0"/>
              <a:t>Face-to-Face Interaction</a:t>
            </a:r>
          </a:p>
          <a:p>
            <a:pPr lvl="2"/>
            <a:r>
              <a:rPr lang="en-US" dirty="0" smtClean="0"/>
              <a:t>Personal Tours</a:t>
            </a:r>
          </a:p>
          <a:p>
            <a:pPr lvl="2"/>
            <a:r>
              <a:rPr lang="en-US" dirty="0" smtClean="0"/>
              <a:t>Be part of a university 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83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Macintosh HD:Users:williamhoon:Documents:DW November 201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456766"/>
            <a:ext cx="8308975" cy="4791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45440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Recruiting Practices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Building the Fundamentals</a:t>
            </a:r>
          </a:p>
          <a:p>
            <a:pPr lvl="1"/>
            <a:r>
              <a:rPr lang="en-US" dirty="0" smtClean="0"/>
              <a:t>Face-to-Face Interaction</a:t>
            </a:r>
          </a:p>
          <a:p>
            <a:pPr lvl="2"/>
            <a:r>
              <a:rPr lang="en-US" dirty="0" smtClean="0"/>
              <a:t>Personal Tours</a:t>
            </a:r>
          </a:p>
          <a:p>
            <a:pPr lvl="2"/>
            <a:r>
              <a:rPr lang="en-US" dirty="0" smtClean="0"/>
              <a:t>Be part of a university day</a:t>
            </a:r>
          </a:p>
          <a:p>
            <a:pPr lvl="2"/>
            <a:r>
              <a:rPr lang="en-US" dirty="0" smtClean="0"/>
              <a:t>Create special sessions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432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Macintosh HD:Users:williamhoon:Documents:Mowbray visit:300.4340.03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1456765"/>
            <a:ext cx="8308975" cy="4791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80437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Recruiting Practices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Building the Fundamentals</a:t>
            </a:r>
          </a:p>
          <a:p>
            <a:pPr lvl="1"/>
            <a:r>
              <a:rPr lang="en-US" dirty="0" smtClean="0"/>
              <a:t>Face-to-Face Interaction</a:t>
            </a:r>
          </a:p>
          <a:p>
            <a:pPr lvl="2"/>
            <a:r>
              <a:rPr lang="en-US" dirty="0" smtClean="0"/>
              <a:t>Personal Tours</a:t>
            </a:r>
          </a:p>
          <a:p>
            <a:pPr lvl="2"/>
            <a:r>
              <a:rPr lang="en-US" dirty="0" smtClean="0"/>
              <a:t>Be part of a university day</a:t>
            </a:r>
          </a:p>
          <a:p>
            <a:pPr lvl="2"/>
            <a:r>
              <a:rPr lang="en-US" dirty="0" smtClean="0"/>
              <a:t>Create special sessions</a:t>
            </a:r>
          </a:p>
          <a:p>
            <a:pPr lvl="2"/>
            <a:r>
              <a:rPr lang="en-US" dirty="0" smtClean="0"/>
              <a:t>Online presence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576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Going to the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High Schools</a:t>
            </a:r>
          </a:p>
          <a:p>
            <a:r>
              <a:rPr lang="en-US" dirty="0" smtClean="0"/>
              <a:t>Community Colleges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8142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po">
  <a:themeElements>
    <a:clrScheme name="Expo">
      <a:dk1>
        <a:sysClr val="windowText" lastClr="000000"/>
      </a:dk1>
      <a:lt1>
        <a:sysClr val="window" lastClr="FFFFFF"/>
      </a:lt1>
      <a:dk2>
        <a:srgbClr val="263B86"/>
      </a:dk2>
      <a:lt2>
        <a:srgbClr val="76B6F2"/>
      </a:lt2>
      <a:accent1>
        <a:srgbClr val="FBC01E"/>
      </a:accent1>
      <a:accent2>
        <a:srgbClr val="EFE1A2"/>
      </a:accent2>
      <a:accent3>
        <a:srgbClr val="FA8716"/>
      </a:accent3>
      <a:accent4>
        <a:srgbClr val="BE0204"/>
      </a:accent4>
      <a:accent5>
        <a:srgbClr val="640F10"/>
      </a:accent5>
      <a:accent6>
        <a:srgbClr val="7E13E3"/>
      </a:accent6>
      <a:hlink>
        <a:srgbClr val="D2D200"/>
      </a:hlink>
      <a:folHlink>
        <a:srgbClr val="D0B9F8"/>
      </a:folHlink>
    </a:clrScheme>
    <a:fontScheme name="Expo">
      <a:maj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Expo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3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93000"/>
                <a:satMod val="130000"/>
              </a:schemeClr>
            </a:gs>
            <a:gs pos="60000">
              <a:schemeClr val="phClr">
                <a:tint val="80000"/>
                <a:shade val="93000"/>
                <a:satMod val="130000"/>
              </a:schemeClr>
            </a:gs>
            <a:gs pos="100000">
              <a:schemeClr val="phClr">
                <a:tint val="50000"/>
                <a:shade val="94000"/>
                <a:alpha val="100000"/>
                <a:satMod val="13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34925" cap="flat" cmpd="sng" algn="ctr"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8600000" scaled="0"/>
          </a:gra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C0C0C0">
                <a:alpha val="75000"/>
              </a:srgbClr>
            </a:innerShdw>
            <a:outerShdw blurRad="63500" dist="38100" dir="5400000" sx="105000" sy="105000" algn="br" rotWithShape="0">
              <a:srgbClr val="000000">
                <a:alpha val="30000"/>
              </a:srgbClr>
            </a:outerShdw>
          </a:effectLst>
        </a:effectStyle>
        <a:effectStyle>
          <a:effectLst>
            <a:innerShdw blurRad="50800" dist="25400" dir="16200000">
              <a:srgbClr val="C0C0C0">
                <a:alpha val="75000"/>
              </a:srgbClr>
            </a:innerShdw>
            <a:reflection blurRad="63500" stA="40000" endPos="50000" dist="127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Expo.thmx</Template>
  <TotalTime>56</TotalTime>
  <Words>233</Words>
  <Application>Microsoft Macintosh PowerPoint</Application>
  <PresentationFormat>On-screen Show (4:3)</PresentationFormat>
  <Paragraphs>62</Paragraphs>
  <Slides>25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Expo</vt:lpstr>
      <vt:lpstr>Desperate Times?</vt:lpstr>
      <vt:lpstr>Finding students</vt:lpstr>
      <vt:lpstr>Recruiting Practices</vt:lpstr>
      <vt:lpstr>Recruiting Practices</vt:lpstr>
      <vt:lpstr>PowerPoint Presentation</vt:lpstr>
      <vt:lpstr>Recruiting Practices</vt:lpstr>
      <vt:lpstr>PowerPoint Presentation</vt:lpstr>
      <vt:lpstr>Recruiting Practices</vt:lpstr>
      <vt:lpstr>Going to the Sources</vt:lpstr>
      <vt:lpstr>PowerPoint Presentation</vt:lpstr>
      <vt:lpstr>Incentives (carrots)</vt:lpstr>
      <vt:lpstr>Promoting Yourself</vt:lpstr>
      <vt:lpstr>PowerPoint Presentation</vt:lpstr>
      <vt:lpstr>PowerPoint Presentation</vt:lpstr>
      <vt:lpstr>Promoting Yourself</vt:lpstr>
      <vt:lpstr>PowerPoint Presentation</vt:lpstr>
      <vt:lpstr>Promoting Yourself</vt:lpstr>
      <vt:lpstr>Contacts</vt:lpstr>
      <vt:lpstr>PowerPoint Presentation</vt:lpstr>
      <vt:lpstr>Contacts</vt:lpstr>
      <vt:lpstr>PowerPoint Presentation</vt:lpstr>
      <vt:lpstr>Show your Diversity </vt:lpstr>
      <vt:lpstr>Contacts</vt:lpstr>
      <vt:lpstr>Last Thoughts </vt:lpstr>
      <vt:lpstr>PowerPoint Presentation</vt:lpstr>
    </vt:vector>
  </TitlesOfParts>
  <Company>WIU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Working with your Dean</dc:title>
  <dc:creator>William Hoon</dc:creator>
  <cp:lastModifiedBy>William Hoon</cp:lastModifiedBy>
  <cp:revision>8</cp:revision>
  <dcterms:created xsi:type="dcterms:W3CDTF">2015-07-08T13:05:06Z</dcterms:created>
  <dcterms:modified xsi:type="dcterms:W3CDTF">2015-07-08T14:01:10Z</dcterms:modified>
</cp:coreProperties>
</file>