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handoutMasterIdLst>
    <p:handoutMasterId r:id="rId23"/>
  </p:handoutMasterIdLst>
  <p:sldIdLst>
    <p:sldId id="256" r:id="rId2"/>
    <p:sldId id="273" r:id="rId3"/>
    <p:sldId id="272" r:id="rId4"/>
    <p:sldId id="261" r:id="rId5"/>
    <p:sldId id="266" r:id="rId6"/>
    <p:sldId id="267" r:id="rId7"/>
    <p:sldId id="284" r:id="rId8"/>
    <p:sldId id="286" r:id="rId9"/>
    <p:sldId id="263" r:id="rId10"/>
    <p:sldId id="298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87" r:id="rId20"/>
    <p:sldId id="296" r:id="rId21"/>
    <p:sldId id="271" r:id="rId22"/>
  </p:sldIdLst>
  <p:sldSz cx="12192000" cy="6858000"/>
  <p:notesSz cx="7077075" cy="9383713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74" autoAdjust="0"/>
  </p:normalViewPr>
  <p:slideViewPr>
    <p:cSldViewPr snapToGrid="0">
      <p:cViewPr varScale="1">
        <p:scale>
          <a:sx n="65" d="100"/>
          <a:sy n="65" d="100"/>
        </p:scale>
        <p:origin x="-102" y="-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4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9185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69185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DC0194D8-2BEA-430D-82C6-2520D70332D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2900"/>
            <a:ext cx="3066733" cy="469185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912900"/>
            <a:ext cx="3066733" cy="469185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215B6BA5-FF61-4CEA-B705-BCD33D5E8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75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F8D3-35D7-45DF-B81E-177533386D5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80D02A2-33DC-4EBB-A855-30E9D280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5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F8D3-35D7-45DF-B81E-177533386D5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0D02A2-33DC-4EBB-A855-30E9D280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3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F8D3-35D7-45DF-B81E-177533386D5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0D02A2-33DC-4EBB-A855-30E9D28067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2656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F8D3-35D7-45DF-B81E-177533386D5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0D02A2-33DC-4EBB-A855-30E9D280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12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F8D3-35D7-45DF-B81E-177533386D5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0D02A2-33DC-4EBB-A855-30E9D280670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5443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F8D3-35D7-45DF-B81E-177533386D5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0D02A2-33DC-4EBB-A855-30E9D280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56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F8D3-35D7-45DF-B81E-177533386D5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02A2-33DC-4EBB-A855-30E9D280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24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F8D3-35D7-45DF-B81E-177533386D5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02A2-33DC-4EBB-A855-30E9D280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382" y="624110"/>
            <a:ext cx="8972781" cy="7728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669" y="1634065"/>
            <a:ext cx="8976264" cy="4089401"/>
          </a:xfrm>
        </p:spPr>
        <p:txBody>
          <a:bodyPr/>
          <a:lstStyle>
            <a:lvl1pPr>
              <a:defRPr sz="2200"/>
            </a:lvl1pPr>
            <a:lvl2pPr>
              <a:buClr>
                <a:schemeClr val="accent2"/>
              </a:buClr>
              <a:defRPr sz="1800"/>
            </a:lvl2pPr>
            <a:lvl3pPr>
              <a:buClr>
                <a:srgbClr val="FFC000"/>
              </a:buClr>
              <a:defRPr sz="1600"/>
            </a:lvl3pPr>
            <a:lvl4pPr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F8D3-35D7-45DF-B81E-177533386D5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02A2-33DC-4EBB-A855-30E9D280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F8D3-35D7-45DF-B81E-177533386D5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0D02A2-33DC-4EBB-A855-30E9D280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F8D3-35D7-45DF-B81E-177533386D5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80D02A2-33DC-4EBB-A855-30E9D280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0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F8D3-35D7-45DF-B81E-177533386D5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80D02A2-33DC-4EBB-A855-30E9D280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6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F8D3-35D7-45DF-B81E-177533386D5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02A2-33DC-4EBB-A855-30E9D280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3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F8D3-35D7-45DF-B81E-177533386D5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02A2-33DC-4EBB-A855-30E9D280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9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F8D3-35D7-45DF-B81E-177533386D5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02A2-33DC-4EBB-A855-30E9D280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5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F8D3-35D7-45DF-B81E-177533386D5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0D02A2-33DC-4EBB-A855-30E9D280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1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F8D3-35D7-45DF-B81E-177533386D5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80D02A2-33DC-4EBB-A855-30E9D280670F}" type="slidenum">
              <a:rPr lang="en-US" smtClean="0"/>
              <a:t>‹#›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5820884"/>
            <a:ext cx="2148365" cy="8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7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u="none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cimpressions.com/monograph/how-engage-faculty-academic-program-prioritization" TargetMode="External"/><Relationship Id="rId7" Type="http://schemas.openxmlformats.org/officeDocument/2006/relationships/hyperlink" Target="http://chronicle.com/article/What-Are-the-Barriers-to/141869/" TargetMode="External"/><Relationship Id="rId2" Type="http://schemas.openxmlformats.org/officeDocument/2006/relationships/hyperlink" Target="https://www.tiaa-crefinstitute.org/public/pdf/barriers-to-innovation-and-change-in-higher-educa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ronicle.com/" TargetMode="External"/><Relationship Id="rId5" Type="http://schemas.openxmlformats.org/officeDocument/2006/relationships/hyperlink" Target="http://www.academicimpressions.com/" TargetMode="External"/><Relationship Id="rId4" Type="http://schemas.openxmlformats.org/officeDocument/2006/relationships/hyperlink" Target="http://www.academicimpressions.com/news/meeting-challenge-program-prioritization-full-repor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on@bsu.edu" TargetMode="External"/><Relationship Id="rId2" Type="http://schemas.openxmlformats.org/officeDocument/2006/relationships/hyperlink" Target="mailto:tweidner@bsu.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7321" y="1561386"/>
            <a:ext cx="8787292" cy="1354341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Conducting, </a:t>
            </a:r>
            <a:r>
              <a:rPr lang="en-US" sz="3600" b="1" smtClean="0"/>
              <a:t>and Utilizing, </a:t>
            </a:r>
            <a:r>
              <a:rPr lang="en-US" sz="3600" b="1" dirty="0" smtClean="0"/>
              <a:t>a Department Self– Study and External Review  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2836" y="3528204"/>
            <a:ext cx="3268122" cy="1469686"/>
          </a:xfrm>
        </p:spPr>
        <p:txBody>
          <a:bodyPr>
            <a:normAutofit/>
          </a:bodyPr>
          <a:lstStyle/>
          <a:p>
            <a:r>
              <a:rPr lang="en-US" b="1" dirty="0" smtClean="0"/>
              <a:t>Samuel Cotton</a:t>
            </a:r>
          </a:p>
          <a:p>
            <a:r>
              <a:rPr lang="en-US" dirty="0" smtClean="0"/>
              <a:t>Chairperson, </a:t>
            </a:r>
          </a:p>
          <a:p>
            <a:r>
              <a:rPr lang="en-US" dirty="0" smtClean="0"/>
              <a:t>Department of Technology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9434" y="6354500"/>
            <a:ext cx="6771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366957" y="3519583"/>
            <a:ext cx="2967487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Thomas Weidner 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Chairperson, 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School of Kinesiology </a:t>
            </a:r>
          </a:p>
        </p:txBody>
      </p:sp>
    </p:spTree>
    <p:extLst>
      <p:ext uri="{BB962C8B-B14F-4D97-AF65-F5344CB8AC3E}">
        <p14:creationId xmlns:p14="http://schemas.microsoft.com/office/powerpoint/2010/main" val="28064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94480"/>
            <a:ext cx="10590212" cy="56600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Questions?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Experiences?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1539659"/>
            <a:ext cx="3545840" cy="2681000"/>
          </a:xfrm>
        </p:spPr>
      </p:pic>
    </p:spTree>
    <p:extLst>
      <p:ext uri="{BB962C8B-B14F-4D97-AF65-F5344CB8AC3E}">
        <p14:creationId xmlns:p14="http://schemas.microsoft.com/office/powerpoint/2010/main" val="2220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52" y="856265"/>
            <a:ext cx="3694496" cy="5145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862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32" y="1249491"/>
            <a:ext cx="6261135" cy="435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35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Responding to the </a:t>
            </a:r>
            <a:r>
              <a:rPr lang="en-US" b="1" dirty="0" smtClean="0">
                <a:solidFill>
                  <a:schemeClr val="tx1"/>
                </a:solidFill>
              </a:rPr>
              <a:t>Report—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Potential Pitfalls and Strategies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Seek clarification on report items from reviewers</a:t>
            </a:r>
          </a:p>
          <a:p>
            <a:pPr lvl="1"/>
            <a:r>
              <a:rPr lang="en-US" dirty="0" smtClean="0"/>
              <a:t>Request that damaging items be removed/rewritten?</a:t>
            </a:r>
          </a:p>
          <a:p>
            <a:r>
              <a:rPr lang="en-US" dirty="0" smtClean="0"/>
              <a:t>Dismiss obviously erroneous report items</a:t>
            </a:r>
          </a:p>
          <a:p>
            <a:r>
              <a:rPr lang="en-US" dirty="0" smtClean="0"/>
              <a:t>Celebrate strengths and avoid immediate/sole focus on weaknesses/recommendations</a:t>
            </a:r>
          </a:p>
          <a:p>
            <a:r>
              <a:rPr lang="en-US" dirty="0" smtClean="0"/>
              <a:t>Construct action planning meetings</a:t>
            </a:r>
          </a:p>
          <a:p>
            <a:pPr lvl="1"/>
            <a:r>
              <a:rPr lang="en-US" dirty="0" smtClean="0"/>
              <a:t>Do not settle with redefining/refreshing status quo</a:t>
            </a:r>
          </a:p>
          <a:p>
            <a:pPr lvl="1"/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564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Action Planning—Priorities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Success </a:t>
            </a:r>
            <a:r>
              <a:rPr lang="en-US" dirty="0"/>
              <a:t>or failure is largely based on how effectively the process is </a:t>
            </a:r>
            <a:r>
              <a:rPr lang="en-US" dirty="0" smtClean="0"/>
              <a:t>managed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ncluding </a:t>
            </a:r>
            <a:r>
              <a:rPr lang="en-US" dirty="0"/>
              <a:t>goal setting, enabling faculty and staff ownership of the process and its outcomes, and ensuring effective communication.</a:t>
            </a:r>
          </a:p>
          <a:p>
            <a:r>
              <a:rPr lang="en-US" dirty="0" smtClean="0"/>
              <a:t>Distribute </a:t>
            </a:r>
            <a:r>
              <a:rPr lang="en-US" dirty="0"/>
              <a:t>programs into 5 </a:t>
            </a:r>
            <a:r>
              <a:rPr lang="en-US" dirty="0" smtClean="0"/>
              <a:t>categories: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rograms </a:t>
            </a:r>
            <a:r>
              <a:rPr lang="en-US" dirty="0"/>
              <a:t>that are eligible </a:t>
            </a:r>
            <a:r>
              <a:rPr lang="en-US" dirty="0" smtClean="0"/>
              <a:t>for:</a:t>
            </a:r>
          </a:p>
          <a:p>
            <a:pPr lvl="2"/>
            <a:r>
              <a:rPr lang="en-US" dirty="0" smtClean="0"/>
              <a:t> Enrichment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aintaining </a:t>
            </a:r>
            <a:r>
              <a:rPr lang="en-US" dirty="0"/>
              <a:t>at current </a:t>
            </a:r>
            <a:r>
              <a:rPr lang="en-US" dirty="0" smtClean="0"/>
              <a:t>levels 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eduction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estructuring </a:t>
            </a:r>
            <a:r>
              <a:rPr lang="en-US" dirty="0"/>
              <a:t>or </a:t>
            </a:r>
            <a:r>
              <a:rPr lang="en-US" dirty="0" smtClean="0"/>
              <a:t>consolidation</a:t>
            </a:r>
          </a:p>
          <a:p>
            <a:pPr lvl="2"/>
            <a:r>
              <a:rPr lang="en-US" dirty="0" smtClean="0"/>
              <a:t>Elimination</a:t>
            </a:r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703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Action Planning—Priorities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Department directions/priorities to be rigorous and credible, you will need to collect a formidable library of data on each </a:t>
            </a:r>
            <a:r>
              <a:rPr lang="en-US" dirty="0" smtClean="0"/>
              <a:t>program</a:t>
            </a:r>
            <a:endParaRPr lang="en-US" dirty="0"/>
          </a:p>
          <a:p>
            <a:r>
              <a:rPr lang="en-US" dirty="0" smtClean="0"/>
              <a:t>One </a:t>
            </a:r>
            <a:r>
              <a:rPr lang="en-US" dirty="0"/>
              <a:t>key area in which the effort can go quite </a:t>
            </a:r>
            <a:r>
              <a:rPr lang="en-US" dirty="0" smtClean="0"/>
              <a:t>wrong—</a:t>
            </a:r>
            <a:r>
              <a:rPr lang="en-US" b="1" i="1" dirty="0" smtClean="0"/>
              <a:t>Leadership</a:t>
            </a:r>
            <a:r>
              <a:rPr lang="en-US" dirty="0" smtClean="0"/>
              <a:t>—the  will </a:t>
            </a:r>
            <a:r>
              <a:rPr lang="en-US" dirty="0"/>
              <a:t>to make tough decisions and to follow through with </a:t>
            </a:r>
            <a:r>
              <a:rPr lang="en-US" dirty="0" smtClean="0"/>
              <a:t>implementation </a:t>
            </a:r>
            <a:endParaRPr lang="en-US" dirty="0"/>
          </a:p>
          <a:p>
            <a:r>
              <a:rPr lang="en-US" dirty="0" smtClean="0"/>
              <a:t>Everyone </a:t>
            </a:r>
            <a:r>
              <a:rPr lang="en-US" dirty="0"/>
              <a:t>will not agree with the </a:t>
            </a:r>
            <a:r>
              <a:rPr lang="en-US" dirty="0" smtClean="0"/>
              <a:t>result </a:t>
            </a:r>
          </a:p>
          <a:p>
            <a:pPr lvl="1"/>
            <a:r>
              <a:rPr lang="en-US" dirty="0" smtClean="0"/>
              <a:t>However</a:t>
            </a:r>
            <a:r>
              <a:rPr lang="en-US" dirty="0"/>
              <a:t>, faculty need to feel that the process was </a:t>
            </a:r>
            <a:r>
              <a:rPr lang="en-US" dirty="0" smtClean="0"/>
              <a:t>fair</a:t>
            </a:r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99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382" y="624110"/>
            <a:ext cx="9052138" cy="1103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Action Planning—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Resistance to Innovation and Change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Number-one </a:t>
            </a:r>
            <a:r>
              <a:rPr lang="en-US" dirty="0"/>
              <a:t>challenge to </a:t>
            </a:r>
            <a:r>
              <a:rPr lang="en-US" dirty="0" smtClean="0"/>
              <a:t>effective </a:t>
            </a:r>
            <a:r>
              <a:rPr lang="en-US" dirty="0"/>
              <a:t>program planning is faculty resistance to </a:t>
            </a:r>
            <a:r>
              <a:rPr lang="en-US" dirty="0" smtClean="0"/>
              <a:t>change  </a:t>
            </a:r>
            <a:endParaRPr lang="en-US" dirty="0"/>
          </a:p>
          <a:p>
            <a:r>
              <a:rPr lang="en-US" dirty="0" smtClean="0"/>
              <a:t>Higher </a:t>
            </a:r>
            <a:r>
              <a:rPr lang="en-US" dirty="0"/>
              <a:t>education obstacles to innovation and </a:t>
            </a:r>
            <a:r>
              <a:rPr lang="en-US" dirty="0" smtClean="0"/>
              <a:t>change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84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Action Planning—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Implementing Strategically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When faculty </a:t>
            </a:r>
            <a:r>
              <a:rPr lang="en-US" dirty="0"/>
              <a:t>are fully </a:t>
            </a:r>
            <a:r>
              <a:rPr lang="en-US" dirty="0" smtClean="0"/>
              <a:t>engaged </a:t>
            </a:r>
            <a:r>
              <a:rPr lang="en-US" dirty="0"/>
              <a:t>and committed to the process, there  will  be greater ownership (</a:t>
            </a:r>
            <a:r>
              <a:rPr lang="en-US" i="1" dirty="0"/>
              <a:t>and </a:t>
            </a:r>
            <a:r>
              <a:rPr lang="en-US" i="1" dirty="0" smtClean="0"/>
              <a:t>therefore more </a:t>
            </a:r>
            <a:r>
              <a:rPr lang="en-US" i="1" dirty="0"/>
              <a:t>successful implementation</a:t>
            </a:r>
            <a:r>
              <a:rPr lang="en-US" dirty="0"/>
              <a:t>) of the decisions </a:t>
            </a:r>
            <a:r>
              <a:rPr lang="en-US" dirty="0" smtClean="0"/>
              <a:t>reached</a:t>
            </a:r>
            <a:endParaRPr lang="en-US" dirty="0"/>
          </a:p>
          <a:p>
            <a:r>
              <a:rPr lang="en-US" dirty="0" smtClean="0"/>
              <a:t>Reward </a:t>
            </a:r>
            <a:r>
              <a:rPr lang="en-US" dirty="0"/>
              <a:t>the </a:t>
            </a:r>
            <a:r>
              <a:rPr lang="en-US" dirty="0" smtClean="0"/>
              <a:t>“doers"</a:t>
            </a:r>
            <a:endParaRPr lang="en-US" dirty="0"/>
          </a:p>
          <a:p>
            <a:r>
              <a:rPr lang="en-US" dirty="0" smtClean="0"/>
              <a:t>Small </a:t>
            </a:r>
            <a:r>
              <a:rPr lang="en-US" dirty="0"/>
              <a:t>w</a:t>
            </a:r>
            <a:r>
              <a:rPr lang="en-US" dirty="0" smtClean="0"/>
              <a:t>ins matter</a:t>
            </a:r>
            <a:endParaRPr lang="en-US" dirty="0"/>
          </a:p>
          <a:p>
            <a:r>
              <a:rPr lang="en-US" dirty="0" smtClean="0"/>
              <a:t>Get </a:t>
            </a:r>
            <a:r>
              <a:rPr lang="en-US" dirty="0"/>
              <a:t>p</a:t>
            </a:r>
            <a:r>
              <a:rPr lang="en-US" dirty="0" smtClean="0"/>
              <a:t>eople </a:t>
            </a:r>
            <a:r>
              <a:rPr lang="en-US" dirty="0"/>
              <a:t>Involved in </a:t>
            </a:r>
            <a:r>
              <a:rPr lang="en-US" dirty="0" smtClean="0"/>
              <a:t>creating </a:t>
            </a:r>
            <a:r>
              <a:rPr lang="en-US" dirty="0"/>
              <a:t>their </a:t>
            </a:r>
            <a:r>
              <a:rPr lang="en-US" dirty="0" smtClean="0"/>
              <a:t>own goals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3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94480"/>
            <a:ext cx="10590212" cy="56600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Questions?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Experiences?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1539659"/>
            <a:ext cx="3545840" cy="2681000"/>
          </a:xfrm>
        </p:spPr>
      </p:pic>
    </p:spTree>
    <p:extLst>
      <p:ext uri="{BB962C8B-B14F-4D97-AF65-F5344CB8AC3E}">
        <p14:creationId xmlns:p14="http://schemas.microsoft.com/office/powerpoint/2010/main" val="301884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669" y="1634065"/>
            <a:ext cx="8976264" cy="47077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 Planning Early</a:t>
            </a:r>
          </a:p>
          <a:p>
            <a:pPr lvl="1"/>
            <a:r>
              <a:rPr lang="en-US" dirty="0" smtClean="0"/>
              <a:t>Determine format needed - Institutional / External body</a:t>
            </a:r>
          </a:p>
          <a:p>
            <a:r>
              <a:rPr lang="en-US" dirty="0" smtClean="0"/>
              <a:t>Identify Data and Information Needs</a:t>
            </a:r>
          </a:p>
          <a:p>
            <a:r>
              <a:rPr lang="en-US" dirty="0" smtClean="0"/>
              <a:t>Gather Data As Early As Possible</a:t>
            </a:r>
          </a:p>
          <a:p>
            <a:r>
              <a:rPr lang="en-US" dirty="0" smtClean="0"/>
              <a:t>Arrange Interview and Visitation Schedules Early</a:t>
            </a:r>
          </a:p>
          <a:p>
            <a:r>
              <a:rPr lang="en-US" dirty="0" smtClean="0"/>
              <a:t>Consider possible pitfalls</a:t>
            </a:r>
          </a:p>
          <a:p>
            <a:r>
              <a:rPr lang="en-US" dirty="0" smtClean="0"/>
              <a:t>Prepare a strategy for processing, reporting, and revising</a:t>
            </a:r>
          </a:p>
          <a:p>
            <a:r>
              <a:rPr lang="en-US" dirty="0" smtClean="0"/>
              <a:t>Begin action plan early and involve all faculty</a:t>
            </a:r>
          </a:p>
          <a:p>
            <a:pPr lvl="1"/>
            <a:r>
              <a:rPr lang="en-US" dirty="0" smtClean="0"/>
              <a:t>Avoid restating past plans or current practices</a:t>
            </a:r>
          </a:p>
          <a:p>
            <a:pPr lvl="1"/>
            <a:r>
              <a:rPr lang="en-US" dirty="0" smtClean="0"/>
              <a:t>Insure adequate leadership </a:t>
            </a:r>
          </a:p>
          <a:p>
            <a:pPr lvl="1"/>
            <a:r>
              <a:rPr lang="en-US" dirty="0" smtClean="0"/>
              <a:t>Prepare strategy for addressing resistance to change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Overview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Importance of Self-Study</a:t>
            </a:r>
          </a:p>
          <a:p>
            <a:r>
              <a:rPr lang="en-US" dirty="0" smtClean="0"/>
              <a:t>Processes of Self-Study Reporting</a:t>
            </a:r>
          </a:p>
          <a:p>
            <a:r>
              <a:rPr lang="en-US" dirty="0" smtClean="0"/>
              <a:t>Selecting and Recruiting Participants</a:t>
            </a:r>
          </a:p>
          <a:p>
            <a:pPr lvl="1"/>
            <a:r>
              <a:rPr lang="en-US" dirty="0" smtClean="0"/>
              <a:t>Question and answers </a:t>
            </a:r>
          </a:p>
          <a:p>
            <a:r>
              <a:rPr lang="en-US" dirty="0" smtClean="0"/>
              <a:t>Potential Pitfalls and Strategies</a:t>
            </a:r>
          </a:p>
          <a:p>
            <a:r>
              <a:rPr lang="en-US" dirty="0" smtClean="0"/>
              <a:t>Action Planning </a:t>
            </a:r>
          </a:p>
          <a:p>
            <a:pPr lvl="1"/>
            <a:r>
              <a:rPr lang="en-US" dirty="0" smtClean="0"/>
              <a:t>Question and answer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6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References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125" y="1317625"/>
            <a:ext cx="8922808" cy="4984750"/>
          </a:xfrm>
        </p:spPr>
        <p:txBody>
          <a:bodyPr>
            <a:noAutofit/>
          </a:bodyPr>
          <a:lstStyle/>
          <a:p>
            <a:r>
              <a:rPr lang="en-US" sz="1400" dirty="0" smtClean="0"/>
              <a:t>Armstrong, L. (</a:t>
            </a:r>
            <a:r>
              <a:rPr lang="en-US" sz="1400" dirty="0" err="1" smtClean="0"/>
              <a:t>n.d</a:t>
            </a:r>
            <a:r>
              <a:rPr lang="en-US" sz="1400" dirty="0" smtClean="0"/>
              <a:t>). Barriers to innovation and change in higher education [PDF file].  TIAA-CREF Institute. Retrieved from </a:t>
            </a:r>
            <a:r>
              <a:rPr lang="en-US" sz="1400" u="sng" dirty="0" smtClean="0">
                <a:solidFill>
                  <a:srgbClr val="0000FF"/>
                </a:solidFill>
                <a:hlinkClick r:id="rId2"/>
              </a:rPr>
              <a:t>https://www.tiaa-crefinstitute.org/public/pdf/barriers-to-innovation-and-change-in-higher-education.pdf</a:t>
            </a:r>
            <a:r>
              <a:rPr lang="en-US" sz="1400" u="sng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1400" dirty="0" err="1" smtClean="0"/>
              <a:t>Dickeson</a:t>
            </a:r>
            <a:r>
              <a:rPr lang="en-US" sz="1400" dirty="0"/>
              <a:t>, R. (2014). How to engage faculty in academic program prioritization [PDF format]. Available from </a:t>
            </a:r>
            <a:r>
              <a:rPr lang="en-US" sz="1400" dirty="0">
                <a:hlinkClick r:id="rId3"/>
              </a:rPr>
              <a:t>http://www.academicimpressions.com/monograph/how-engage-faculty-academic-program-prioritization</a:t>
            </a:r>
            <a:endParaRPr lang="en-US" sz="1400" dirty="0"/>
          </a:p>
          <a:p>
            <a:r>
              <a:rPr lang="en-US" sz="1400" dirty="0" err="1"/>
              <a:t>Dickeson</a:t>
            </a:r>
            <a:r>
              <a:rPr lang="en-US" sz="1400" dirty="0"/>
              <a:t>, R., </a:t>
            </a:r>
            <a:r>
              <a:rPr lang="en-US" sz="1400" dirty="0" err="1"/>
              <a:t>Fusch</a:t>
            </a:r>
            <a:r>
              <a:rPr lang="en-US" sz="1400" dirty="0"/>
              <a:t>, Daniel., Goldstein, L., &amp; </a:t>
            </a:r>
            <a:r>
              <a:rPr lang="en-US" sz="1400" dirty="0" err="1"/>
              <a:t>Mrig</a:t>
            </a:r>
            <a:r>
              <a:rPr lang="en-US" sz="1400" dirty="0"/>
              <a:t>, Amit.  (2015, May). Meeting the Challenge of Program Prioritization [Monthly Diagnostic Report]. Academic Impressions Higher Ed Impact. Retrieved from  </a:t>
            </a:r>
            <a:r>
              <a:rPr lang="en-US" sz="1400" dirty="0">
                <a:hlinkClick r:id="rId4"/>
              </a:rPr>
              <a:t>http://www.academicimpressions.com/news/meeting-challenge-program-prioritization-full-report</a:t>
            </a:r>
            <a:r>
              <a:rPr lang="en-US" sz="1400" dirty="0"/>
              <a:t> </a:t>
            </a:r>
          </a:p>
          <a:p>
            <a:r>
              <a:rPr lang="en-US" sz="1400" dirty="0" err="1" smtClean="0"/>
              <a:t>Sanaghan</a:t>
            </a:r>
            <a:r>
              <a:rPr lang="en-US" sz="1400" dirty="0" smtClean="0"/>
              <a:t>, P. (2014, December 3).  10 critical lessons I’ve learned about implementing a strategic plan. Academic Impressions Higher Ed Impact.  Retrieved from </a:t>
            </a:r>
            <a:r>
              <a:rPr lang="en-US" sz="1400" dirty="0" smtClean="0">
                <a:hlinkClick r:id="rId5"/>
              </a:rPr>
              <a:t>http://www.academicimpressions.com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Werner</a:t>
            </a:r>
            <a:r>
              <a:rPr lang="en-US" sz="1400" dirty="0"/>
              <a:t>, M. (2007, March 28). The joy of external reviews. Chronicle of Higher Education.  Retrieved from </a:t>
            </a:r>
            <a:r>
              <a:rPr lang="en-US" sz="1400" dirty="0">
                <a:hlinkClick r:id="rId6"/>
              </a:rPr>
              <a:t>http://chronicle.com</a:t>
            </a:r>
            <a:endParaRPr lang="en-US" sz="1400" dirty="0"/>
          </a:p>
          <a:p>
            <a:r>
              <a:rPr lang="en-US" sz="1400" dirty="0"/>
              <a:t>What are the barriers to innovation?. (2013, September 30). Chronicle of Higher Education. Retrieved from  </a:t>
            </a:r>
            <a:r>
              <a:rPr lang="en-US" sz="1400" dirty="0">
                <a:hlinkClick r:id="rId7"/>
              </a:rPr>
              <a:t>http://chronicle.com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615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646" y="722454"/>
            <a:ext cx="7853839" cy="137256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Thank You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19049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Thomas Weidner</a:t>
            </a:r>
          </a:p>
          <a:p>
            <a:pPr marL="0" indent="0">
              <a:buNone/>
            </a:pPr>
            <a:r>
              <a:rPr lang="en-US" b="1" dirty="0" smtClean="0"/>
              <a:t>Chairperson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School </a:t>
            </a:r>
            <a:r>
              <a:rPr lang="en-US" dirty="0"/>
              <a:t>of Kinesiology and George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chemeClr val="tx1"/>
                </a:solidFill>
              </a:rPr>
              <a:t>Frances, Ball State University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Muncie, IN 47306-0068</a:t>
            </a:r>
            <a:r>
              <a:rPr lang="en-US" dirty="0" smtClean="0"/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FF"/>
                </a:solidFill>
                <a:hlinkClick r:id="rId2"/>
              </a:rPr>
              <a:t>tweidner@bsu.edu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765-285-5039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33049" y="1600201"/>
            <a:ext cx="4577751" cy="19811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Samuel Cotton</a:t>
            </a:r>
          </a:p>
          <a:p>
            <a:pPr marL="0" indent="0">
              <a:buNone/>
            </a:pPr>
            <a:r>
              <a:rPr lang="en-US" b="1" dirty="0" smtClean="0"/>
              <a:t>Chairperson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Department of Technology,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Ball State University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Muncie, IN 47306-0255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hlinkClick r:id="rId3"/>
              </a:rPr>
              <a:t>scotton@bsu.edu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765-285-5642</a:t>
            </a:r>
            <a:endParaRPr lang="en-US" dirty="0"/>
          </a:p>
        </p:txBody>
      </p:sp>
      <p:sp>
        <p:nvSpPr>
          <p:cNvPr id="7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85" y="339706"/>
            <a:ext cx="3098629" cy="2251094"/>
          </a:xfrm>
          <a:prstGeom prst="rect">
            <a:avLst/>
          </a:prstGeom>
        </p:spPr>
      </p:pic>
      <p:sp>
        <p:nvSpPr>
          <p:cNvPr id="3" name="AutoShape 2" descr="Image result for ball state university bell tower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52" y="3545605"/>
            <a:ext cx="3890502" cy="257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61950" y="2875954"/>
            <a:ext cx="3374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Enjoy Charleston and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the rest of the conference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Importance of Self-Study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elements of self-study</a:t>
            </a:r>
          </a:p>
          <a:p>
            <a:pPr lvl="1"/>
            <a:r>
              <a:rPr lang="en-US" dirty="0" smtClean="0"/>
              <a:t>Program data, curricular information, interviews</a:t>
            </a:r>
          </a:p>
          <a:p>
            <a:r>
              <a:rPr lang="en-US" dirty="0" smtClean="0"/>
              <a:t>Significance of self-study  </a:t>
            </a:r>
          </a:p>
          <a:p>
            <a:pPr lvl="1"/>
            <a:r>
              <a:rPr lang="en-US" dirty="0" smtClean="0"/>
              <a:t>Valuable input for programmatic changes</a:t>
            </a:r>
          </a:p>
          <a:p>
            <a:pPr lvl="1"/>
            <a:r>
              <a:rPr lang="en-US" dirty="0" smtClean="0"/>
              <a:t>Reveals weaknesses and strengths</a:t>
            </a:r>
          </a:p>
          <a:p>
            <a:r>
              <a:rPr lang="en-US" dirty="0" smtClean="0"/>
              <a:t>The frequency of self review </a:t>
            </a:r>
          </a:p>
          <a:p>
            <a:pPr lvl="1"/>
            <a:r>
              <a:rPr lang="en-US" dirty="0" smtClean="0"/>
              <a:t>Varies among institutions/accreditations, usually 3 to 7 years</a:t>
            </a:r>
          </a:p>
          <a:p>
            <a:r>
              <a:rPr lang="en-US" dirty="0" smtClean="0"/>
              <a:t>Steps of self-study process</a:t>
            </a:r>
          </a:p>
          <a:p>
            <a:pPr lvl="1"/>
            <a:r>
              <a:rPr lang="en-US" dirty="0" smtClean="0"/>
              <a:t>Data gathering, data analysis, external input, action plan</a:t>
            </a:r>
          </a:p>
          <a:p>
            <a:endParaRPr lang="en-US" dirty="0" smtClean="0"/>
          </a:p>
        </p:txBody>
      </p:sp>
      <p:sp>
        <p:nvSpPr>
          <p:cNvPr id="4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004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Processes of Self-Study Reporting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Preparations</a:t>
            </a:r>
          </a:p>
          <a:p>
            <a:pPr lvl="1"/>
            <a:r>
              <a:rPr lang="en-US" dirty="0" smtClean="0"/>
              <a:t>Academic information and data</a:t>
            </a:r>
          </a:p>
          <a:p>
            <a:pPr lvl="1"/>
            <a:r>
              <a:rPr lang="en-US" dirty="0" smtClean="0"/>
              <a:t>Gathering other critical data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/>
              <a:t>Input Options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25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Processes of Self-Study Reporting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Preparation </a:t>
            </a:r>
          </a:p>
          <a:p>
            <a:pPr lvl="1"/>
            <a:r>
              <a:rPr lang="en-US" dirty="0" smtClean="0"/>
              <a:t>Identify report format (institutional or accrediting body)</a:t>
            </a:r>
          </a:p>
          <a:p>
            <a:pPr lvl="1"/>
            <a:r>
              <a:rPr lang="en-US" dirty="0" smtClean="0"/>
              <a:t>Unit/program vision and mission statements</a:t>
            </a:r>
          </a:p>
          <a:p>
            <a:pPr lvl="1"/>
            <a:r>
              <a:rPr lang="en-US" dirty="0" smtClean="0"/>
              <a:t>Unit/program Description </a:t>
            </a:r>
          </a:p>
          <a:p>
            <a:pPr lvl="2"/>
            <a:r>
              <a:rPr lang="en-US" dirty="0" smtClean="0"/>
              <a:t>Majors/minors (program studies) </a:t>
            </a:r>
          </a:p>
          <a:p>
            <a:pPr lvl="2"/>
            <a:r>
              <a:rPr lang="en-US" dirty="0" smtClean="0"/>
              <a:t>Support for the Unit</a:t>
            </a:r>
          </a:p>
          <a:p>
            <a:pPr lvl="2"/>
            <a:r>
              <a:rPr lang="en-US" dirty="0" smtClean="0"/>
              <a:t>Unit Management and Leadership </a:t>
            </a:r>
          </a:p>
          <a:p>
            <a:pPr lvl="2"/>
            <a:r>
              <a:rPr lang="en-US" dirty="0" smtClean="0"/>
              <a:t>Course descriptions and syllabi</a:t>
            </a:r>
          </a:p>
          <a:p>
            <a:pPr lvl="1"/>
            <a:r>
              <a:rPr lang="en-US" dirty="0"/>
              <a:t>Equipment and materials</a:t>
            </a:r>
          </a:p>
          <a:p>
            <a:pPr lvl="2"/>
            <a:r>
              <a:rPr lang="en-US" dirty="0" smtClean="0"/>
              <a:t>Identify major equipment, including condition and currency</a:t>
            </a:r>
            <a:endParaRPr lang="en-US" dirty="0"/>
          </a:p>
          <a:p>
            <a:pPr lvl="2"/>
            <a:r>
              <a:rPr lang="en-US" dirty="0" smtClean="0"/>
              <a:t>Specialized </a:t>
            </a:r>
            <a:r>
              <a:rPr lang="en-US" dirty="0"/>
              <a:t>material demands/needs</a:t>
            </a:r>
          </a:p>
          <a:p>
            <a:pPr lvl="1"/>
            <a:endParaRPr lang="en-US" dirty="0" smtClean="0"/>
          </a:p>
        </p:txBody>
      </p:sp>
      <p:sp>
        <p:nvSpPr>
          <p:cNvPr id="4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97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Processes of Self-Study Reporting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669" y="1634065"/>
            <a:ext cx="8976264" cy="4408389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1"/>
              </a:buClr>
            </a:pPr>
            <a:r>
              <a:rPr lang="en-US" sz="2400" dirty="0"/>
              <a:t>Academic </a:t>
            </a:r>
            <a:r>
              <a:rPr lang="en-US" sz="2400" dirty="0" smtClean="0"/>
              <a:t>information and data</a:t>
            </a:r>
          </a:p>
          <a:p>
            <a:pPr marL="742950" lvl="2" indent="-342900">
              <a:buClr>
                <a:schemeClr val="accent1"/>
              </a:buClr>
            </a:pPr>
            <a:r>
              <a:rPr lang="en-US" sz="2000" dirty="0" smtClean="0"/>
              <a:t>Number of faculty and staff</a:t>
            </a:r>
          </a:p>
          <a:p>
            <a:pPr marL="742950" lvl="2" indent="-342900">
              <a:buClr>
                <a:schemeClr val="accent1"/>
              </a:buClr>
            </a:pPr>
            <a:r>
              <a:rPr lang="en-US" sz="2000" dirty="0" smtClean="0"/>
              <a:t>Rank distribution of faculty</a:t>
            </a:r>
          </a:p>
          <a:p>
            <a:pPr marL="1200150" lvl="3" indent="-342900"/>
            <a:r>
              <a:rPr lang="en-US" sz="1800" dirty="0" smtClean="0"/>
              <a:t>Tenured, tenure-track, contract, adjunct, other</a:t>
            </a:r>
          </a:p>
          <a:p>
            <a:pPr marL="1200150" lvl="3" indent="-342900"/>
            <a:r>
              <a:rPr lang="en-US" sz="1800" dirty="0" smtClean="0"/>
              <a:t>Program and other assigned duties</a:t>
            </a:r>
            <a:endParaRPr lang="en-US" sz="2200" dirty="0" smtClean="0"/>
          </a:p>
          <a:p>
            <a:pPr marL="742950" lvl="2" indent="-342900">
              <a:buClr>
                <a:schemeClr val="accent1"/>
              </a:buClr>
            </a:pPr>
            <a:r>
              <a:rPr lang="en-US" sz="2000" dirty="0" smtClean="0"/>
              <a:t>Other items when required or desired</a:t>
            </a:r>
          </a:p>
          <a:p>
            <a:pPr marL="1200150" lvl="3" indent="-342900"/>
            <a:r>
              <a:rPr lang="en-US" sz="1800" dirty="0" smtClean="0"/>
              <a:t>Course syllabi</a:t>
            </a:r>
          </a:p>
          <a:p>
            <a:pPr marL="1200150" lvl="3" indent="-342900"/>
            <a:r>
              <a:rPr lang="en-US" sz="1800" dirty="0"/>
              <a:t>Faculty </a:t>
            </a:r>
            <a:r>
              <a:rPr lang="en-US" sz="1800" dirty="0" smtClean="0"/>
              <a:t>vita</a:t>
            </a:r>
          </a:p>
          <a:p>
            <a:pPr marL="1200150" lvl="3" indent="-342900"/>
            <a:r>
              <a:rPr lang="en-US" sz="1800" dirty="0"/>
              <a:t>Advisory council information by </a:t>
            </a:r>
            <a:r>
              <a:rPr lang="en-US" sz="1800" dirty="0" smtClean="0"/>
              <a:t>program</a:t>
            </a:r>
            <a:endParaRPr lang="en-US" sz="1800" dirty="0"/>
          </a:p>
          <a:p>
            <a:pPr marL="400050" lvl="2" indent="0">
              <a:buClr>
                <a:schemeClr val="accent1"/>
              </a:buClr>
              <a:buNone/>
            </a:pPr>
            <a:endParaRPr lang="en-US" sz="2000" dirty="0" smtClean="0"/>
          </a:p>
        </p:txBody>
      </p:sp>
      <p:sp>
        <p:nvSpPr>
          <p:cNvPr id="4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049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Processes of Self-Study Reporting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Gathering other critical data</a:t>
            </a:r>
          </a:p>
          <a:p>
            <a:pPr lvl="1"/>
            <a:r>
              <a:rPr lang="en-US" dirty="0"/>
              <a:t>Student data by program </a:t>
            </a:r>
          </a:p>
          <a:p>
            <a:pPr lvl="2"/>
            <a:r>
              <a:rPr lang="en-US" dirty="0"/>
              <a:t>Graduation rate</a:t>
            </a:r>
          </a:p>
          <a:p>
            <a:pPr lvl="2"/>
            <a:r>
              <a:rPr lang="en-US" dirty="0"/>
              <a:t>Enrollment</a:t>
            </a:r>
          </a:p>
          <a:p>
            <a:pPr lvl="2"/>
            <a:r>
              <a:rPr lang="en-US" dirty="0"/>
              <a:t>Grade averages</a:t>
            </a:r>
          </a:p>
          <a:p>
            <a:pPr lvl="2"/>
            <a:r>
              <a:rPr lang="en-US" dirty="0"/>
              <a:t>Attrition rate (if desired or required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Administrative/financial data by unit and program</a:t>
            </a:r>
          </a:p>
          <a:p>
            <a:pPr lvl="2"/>
            <a:r>
              <a:rPr lang="en-US" sz="1800" dirty="0" smtClean="0"/>
              <a:t>Overall budget details both by unit and by program</a:t>
            </a:r>
          </a:p>
          <a:p>
            <a:pPr lvl="2"/>
            <a:r>
              <a:rPr lang="en-US" sz="1800" dirty="0" smtClean="0"/>
              <a:t>General and program service contracts/costs</a:t>
            </a:r>
          </a:p>
          <a:p>
            <a:pPr lvl="2"/>
            <a:r>
              <a:rPr lang="en-US" sz="1800" dirty="0" smtClean="0"/>
              <a:t>Foundation/scholarship funds</a:t>
            </a:r>
          </a:p>
          <a:p>
            <a:pPr lvl="2"/>
            <a:r>
              <a:rPr lang="en-US" sz="1800" dirty="0" smtClean="0"/>
              <a:t>Other reportable costs and funding sources</a:t>
            </a:r>
            <a:endParaRPr lang="en-US" sz="1800" dirty="0"/>
          </a:p>
          <a:p>
            <a:pPr lvl="2"/>
            <a:endParaRPr lang="en-US" dirty="0" smtClean="0"/>
          </a:p>
        </p:txBody>
      </p:sp>
      <p:sp>
        <p:nvSpPr>
          <p:cNvPr id="4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37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Processes of Self-Study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1"/>
              </a:buClr>
            </a:pPr>
            <a:r>
              <a:rPr lang="en-US" dirty="0" smtClean="0"/>
              <a:t>External input options</a:t>
            </a:r>
          </a:p>
          <a:p>
            <a:pPr lvl="1"/>
            <a:r>
              <a:rPr lang="en-US" sz="2000" dirty="0"/>
              <a:t>As needed or required</a:t>
            </a:r>
          </a:p>
          <a:p>
            <a:pPr lvl="2"/>
            <a:r>
              <a:rPr lang="en-US" sz="1800" dirty="0"/>
              <a:t>Input from external review and/or visit</a:t>
            </a:r>
          </a:p>
          <a:p>
            <a:pPr lvl="2"/>
            <a:r>
              <a:rPr lang="en-US" sz="1800" dirty="0"/>
              <a:t>Institution wide review of related information</a:t>
            </a:r>
          </a:p>
          <a:p>
            <a:pPr lvl="3"/>
            <a:r>
              <a:rPr lang="en-US" sz="1600" dirty="0"/>
              <a:t>Such as institutional web content</a:t>
            </a:r>
          </a:p>
          <a:p>
            <a:pPr lvl="3"/>
            <a:r>
              <a:rPr lang="en-US" sz="1600" dirty="0"/>
              <a:t>Marketing efforts</a:t>
            </a:r>
          </a:p>
          <a:p>
            <a:pPr lvl="1"/>
            <a:r>
              <a:rPr lang="en-US" sz="2000" dirty="0"/>
              <a:t>External input</a:t>
            </a:r>
          </a:p>
          <a:p>
            <a:pPr lvl="2"/>
            <a:r>
              <a:rPr lang="en-US" sz="1800" dirty="0"/>
              <a:t>Invited reviewers from other institutions</a:t>
            </a:r>
          </a:p>
          <a:p>
            <a:pPr lvl="2"/>
            <a:r>
              <a:rPr lang="en-US" sz="1800" dirty="0"/>
              <a:t>Advisory group review and input</a:t>
            </a:r>
          </a:p>
          <a:p>
            <a:pPr marL="742950" lvl="2" indent="-342900">
              <a:buClr>
                <a:schemeClr val="accent1"/>
              </a:buClr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Selecting and Recruiting Participants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Who to include by personal and/or open invitation</a:t>
            </a:r>
          </a:p>
          <a:p>
            <a:pPr lvl="1"/>
            <a:r>
              <a:rPr lang="en-US" dirty="0" smtClean="0"/>
              <a:t>Students (by program or individually)</a:t>
            </a:r>
          </a:p>
          <a:p>
            <a:pPr lvl="1"/>
            <a:r>
              <a:rPr lang="en-US" dirty="0" smtClean="0"/>
              <a:t>Faculty (by program or individually)</a:t>
            </a:r>
          </a:p>
          <a:p>
            <a:pPr lvl="1"/>
            <a:r>
              <a:rPr lang="en-US" dirty="0" smtClean="0"/>
              <a:t>Staff </a:t>
            </a:r>
          </a:p>
          <a:p>
            <a:pPr lvl="1"/>
            <a:r>
              <a:rPr lang="en-US" dirty="0" smtClean="0"/>
              <a:t>Administrators </a:t>
            </a:r>
          </a:p>
          <a:p>
            <a:pPr lvl="1"/>
            <a:r>
              <a:rPr lang="en-US" dirty="0" smtClean="0"/>
              <a:t>Advisory Councils (by program or unit)</a:t>
            </a:r>
          </a:p>
          <a:p>
            <a:pPr lvl="1"/>
            <a:r>
              <a:rPr lang="en-US" dirty="0" smtClean="0"/>
              <a:t>Others (such as community members, parents, employers)</a:t>
            </a:r>
          </a:p>
          <a:p>
            <a:r>
              <a:rPr lang="en-US" dirty="0" smtClean="0"/>
              <a:t>Format of interviews</a:t>
            </a:r>
          </a:p>
          <a:p>
            <a:pPr lvl="1"/>
            <a:r>
              <a:rPr lang="en-US" dirty="0" smtClean="0"/>
              <a:t>Large group, small group, individual</a:t>
            </a:r>
          </a:p>
          <a:p>
            <a:pPr lvl="1"/>
            <a:r>
              <a:rPr lang="en-US" dirty="0" smtClean="0"/>
              <a:t>Prepare script for all interviews </a:t>
            </a:r>
          </a:p>
          <a:p>
            <a:pPr lvl="1"/>
            <a:r>
              <a:rPr lang="en-US" dirty="0" smtClean="0"/>
              <a:t>Consistency for each targeted group</a:t>
            </a:r>
          </a:p>
          <a:p>
            <a:pPr lvl="1"/>
            <a:endParaRPr lang="en-US" dirty="0" smtClean="0"/>
          </a:p>
        </p:txBody>
      </p:sp>
      <p:sp>
        <p:nvSpPr>
          <p:cNvPr id="4" name="TextBox 4"/>
          <p:cNvSpPr txBox="1"/>
          <p:nvPr/>
        </p:nvSpPr>
        <p:spPr>
          <a:xfrm>
            <a:off x="1539434" y="6354500"/>
            <a:ext cx="67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Annual Academic Chairpersons Conference – </a:t>
            </a:r>
            <a:r>
              <a:rPr lang="en-US" sz="1600" dirty="0" smtClean="0"/>
              <a:t>Charleston, 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683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onducting, and Utilizing, a Department Self– Study and External Review  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Presentation Overview &amp;quot;&quot;/&gt;&lt;property id=&quot;20307&quot; value=&quot;273&quot;/&gt;&lt;/object&gt;&lt;object type=&quot;3&quot; unique_id=&quot;10005&quot;&gt;&lt;property id=&quot;20148&quot; value=&quot;5&quot;/&gt;&lt;property id=&quot;20300&quot; value=&quot;Slide 3 - &amp;quot;Importance of Self-Study&amp;quot;&quot;/&gt;&lt;property id=&quot;20307&quot; value=&quot;272&quot;/&gt;&lt;/object&gt;&lt;object type=&quot;3&quot; unique_id=&quot;10006&quot;&gt;&lt;property id=&quot;20148&quot; value=&quot;5&quot;/&gt;&lt;property id=&quot;20300&quot; value=&quot;Slide 4 - &amp;quot;Processes of Self-Study Reporting&amp;quot;&quot;/&gt;&lt;property id=&quot;20307&quot; value=&quot;261&quot;/&gt;&lt;/object&gt;&lt;object type=&quot;3&quot; unique_id=&quot;10007&quot;&gt;&lt;property id=&quot;20148&quot; value=&quot;5&quot;/&gt;&lt;property id=&quot;20300&quot; value=&quot;Slide 5 - &amp;quot;Processes of Self-Study Reporting&amp;quot;&quot;/&gt;&lt;property id=&quot;20307&quot; value=&quot;266&quot;/&gt;&lt;/object&gt;&lt;object type=&quot;3&quot; unique_id=&quot;10008&quot;&gt;&lt;property id=&quot;20148&quot; value=&quot;5&quot;/&gt;&lt;property id=&quot;20300&quot; value=&quot;Slide 6 - &amp;quot;Processes of Self-Study Reporting&amp;quot;&quot;/&gt;&lt;property id=&quot;20307&quot; value=&quot;267&quot;/&gt;&lt;/object&gt;&lt;object type=&quot;3&quot; unique_id=&quot;10009&quot;&gt;&lt;property id=&quot;20148&quot; value=&quot;5&quot;/&gt;&lt;property id=&quot;20300&quot; value=&quot;Slide 7 - &amp;quot;Processes of Self-Study Reporting&amp;quot;&quot;/&gt;&lt;property id=&quot;20307&quot; value=&quot;284&quot;/&gt;&lt;/object&gt;&lt;object type=&quot;3&quot; unique_id=&quot;10011&quot;&gt;&lt;property id=&quot;20148&quot; value=&quot;5&quot;/&gt;&lt;property id=&quot;20300&quot; value=&quot;Slide 9 - &amp;quot;Selecting and Recruiting Participants &amp;quot;&quot;/&gt;&lt;property id=&quot;20307&quot; value=&quot;263&quot;/&gt;&lt;/object&gt;&lt;object type=&quot;3&quot; unique_id=&quot;10023&quot;&gt;&lt;property id=&quot;20148&quot; value=&quot;5&quot;/&gt;&lt;property id=&quot;20300&quot; value=&quot;Slide 21 - &amp;quot;Thank You&amp;quot;&quot;/&gt;&lt;property id=&quot;20307&quot; value=&quot;271&quot;/&gt;&lt;/object&gt;&lt;object type=&quot;3&quot; unique_id=&quot;10116&quot;&gt;&lt;property id=&quot;20148&quot; value=&quot;5&quot;/&gt;&lt;property id=&quot;20300&quot; value=&quot;Slide 8 - &amp;quot;Processes of Self-Study Reporting&amp;quot;&quot;/&gt;&lt;property id=&quot;20307&quot; value=&quot;286&quot;/&gt;&lt;/object&gt;&lt;object type=&quot;3&quot; unique_id=&quot;10118&quot;&gt;&lt;property id=&quot;20148&quot; value=&quot;5&quot;/&gt;&lt;property id=&quot;20300&quot; value=&quot;Slide 19 - &amp;quot;Conclusion&amp;quot;&quot;/&gt;&lt;property id=&quot;20307&quot; value=&quot;287&quot;/&gt;&lt;/object&gt;&lt;object type=&quot;3&quot; unique_id=&quot;10120&quot;&gt;&lt;property id=&quot;20148&quot; value=&quot;5&quot;/&gt;&lt;property id=&quot;20300&quot; value=&quot;Slide 10 - &amp;quot;Questions?      Experiences?&amp;quot;&quot;/&gt;&lt;property id=&quot;20307&quot; value=&quot;298&quot;/&gt;&lt;/object&gt;&lt;object type=&quot;3&quot; unique_id=&quot;10121&quot;&gt;&lt;property id=&quot;20148&quot; value=&quot;5&quot;/&gt;&lt;property id=&quot;20300&quot; value=&quot;Slide 11&quot;/&gt;&lt;property id=&quot;20307&quot; value=&quot;288&quot;/&gt;&lt;/object&gt;&lt;object type=&quot;3&quot; unique_id=&quot;10122&quot;&gt;&lt;property id=&quot;20148&quot; value=&quot;5&quot;/&gt;&lt;property id=&quot;20300&quot; value=&quot;Slide 12&quot;/&gt;&lt;property id=&quot;20307&quot; value=&quot;289&quot;/&gt;&lt;/object&gt;&lt;object type=&quot;3&quot; unique_id=&quot;10123&quot;&gt;&lt;property id=&quot;20148&quot; value=&quot;5&quot;/&gt;&lt;property id=&quot;20300&quot; value=&quot;Slide 13 - &amp;quot;Responding to the Report— Potential Pitfalls and Strategies &amp;quot;&quot;/&gt;&lt;property id=&quot;20307&quot; value=&quot;290&quot;/&gt;&lt;/object&gt;&lt;object type=&quot;3&quot; unique_id=&quot;10124&quot;&gt;&lt;property id=&quot;20148&quot; value=&quot;5&quot;/&gt;&lt;property id=&quot;20300&quot; value=&quot;Slide 14 - &amp;quot;Action Planning—Priorities &amp;quot;&quot;/&gt;&lt;property id=&quot;20307&quot; value=&quot;291&quot;/&gt;&lt;/object&gt;&lt;object type=&quot;3&quot; unique_id=&quot;10125&quot;&gt;&lt;property id=&quot;20148&quot; value=&quot;5&quot;/&gt;&lt;property id=&quot;20300&quot; value=&quot;Slide 15 - &amp;quot;Action Planning—Priorities &amp;quot;&quot;/&gt;&lt;property id=&quot;20307&quot; value=&quot;292&quot;/&gt;&lt;/object&gt;&lt;object type=&quot;3&quot; unique_id=&quot;10126&quot;&gt;&lt;property id=&quot;20148&quot; value=&quot;5&quot;/&gt;&lt;property id=&quot;20300&quot; value=&quot;Slide 16 - &amp;quot;Action Planning— Resistance to Innovation and Change&amp;quot;&quot;/&gt;&lt;property id=&quot;20307&quot; value=&quot;293&quot;/&gt;&lt;/object&gt;&lt;object type=&quot;3&quot; unique_id=&quot;10127&quot;&gt;&lt;property id=&quot;20148&quot; value=&quot;5&quot;/&gt;&lt;property id=&quot;20300&quot; value=&quot;Slide 17 - &amp;quot;Action Planning— Implementing Strategically&amp;quot;&quot;/&gt;&lt;property id=&quot;20307&quot; value=&quot;294&quot;/&gt;&lt;/object&gt;&lt;object type=&quot;3&quot; unique_id=&quot;10128&quot;&gt;&lt;property id=&quot;20148&quot; value=&quot;5&quot;/&gt;&lt;property id=&quot;20300&quot; value=&quot;Slide 18 - &amp;quot;Questions?      Experiences?&amp;quot;&quot;/&gt;&lt;property id=&quot;20307&quot; value=&quot;295&quot;/&gt;&lt;/object&gt;&lt;object type=&quot;3&quot; unique_id=&quot;10129&quot;&gt;&lt;property id=&quot;20148&quot; value=&quot;5&quot;/&gt;&lt;property id=&quot;20300&quot; value=&quot;Slide 20 - &amp;quot;References&amp;quot;&quot;/&gt;&lt;property id=&quot;20307&quot; value=&quot;296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4759</TotalTime>
  <Words>1082</Words>
  <Application>Microsoft Office PowerPoint</Application>
  <PresentationFormat>Custom</PresentationFormat>
  <Paragraphs>179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Wisp</vt:lpstr>
      <vt:lpstr>Conducting, and Utilizing, a Department Self– Study and External Review  </vt:lpstr>
      <vt:lpstr>Presentation Overview </vt:lpstr>
      <vt:lpstr>Importance of Self-Study</vt:lpstr>
      <vt:lpstr>Processes of Self-Study Reporting</vt:lpstr>
      <vt:lpstr>Processes of Self-Study Reporting</vt:lpstr>
      <vt:lpstr>Processes of Self-Study Reporting</vt:lpstr>
      <vt:lpstr>Processes of Self-Study Reporting</vt:lpstr>
      <vt:lpstr>Processes of Self-Study Reporting</vt:lpstr>
      <vt:lpstr>Selecting and Recruiting Participants </vt:lpstr>
      <vt:lpstr>Questions?      Experiences?</vt:lpstr>
      <vt:lpstr>PowerPoint Presentation</vt:lpstr>
      <vt:lpstr>PowerPoint Presentation</vt:lpstr>
      <vt:lpstr>Responding to the Report— Potential Pitfalls and Strategies </vt:lpstr>
      <vt:lpstr>Action Planning—Priorities </vt:lpstr>
      <vt:lpstr>Action Planning—Priorities </vt:lpstr>
      <vt:lpstr>Action Planning— Resistance to Innovation and Change</vt:lpstr>
      <vt:lpstr>Action Planning— Implementing Strategically</vt:lpstr>
      <vt:lpstr>Questions?      Experiences?</vt:lpstr>
      <vt:lpstr>Conclusion</vt:lpstr>
      <vt:lpstr>References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a Department or Program Self – Study and External Review</dc:title>
  <dc:creator>Dustova, Gandzhina</dc:creator>
  <cp:lastModifiedBy>Reviewer</cp:lastModifiedBy>
  <cp:revision>84</cp:revision>
  <cp:lastPrinted>2016-01-25T15:03:29Z</cp:lastPrinted>
  <dcterms:created xsi:type="dcterms:W3CDTF">2015-11-04T20:36:35Z</dcterms:created>
  <dcterms:modified xsi:type="dcterms:W3CDTF">2016-01-25T15:04:31Z</dcterms:modified>
</cp:coreProperties>
</file>