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01" r:id="rId3"/>
    <p:sldId id="258" r:id="rId4"/>
    <p:sldId id="297" r:id="rId5"/>
    <p:sldId id="302" r:id="rId6"/>
    <p:sldId id="308" r:id="rId7"/>
    <p:sldId id="309" r:id="rId8"/>
    <p:sldId id="275" r:id="rId9"/>
    <p:sldId id="259" r:id="rId10"/>
    <p:sldId id="296" r:id="rId11"/>
    <p:sldId id="298" r:id="rId12"/>
    <p:sldId id="273" r:id="rId13"/>
    <p:sldId id="265" r:id="rId14"/>
    <p:sldId id="277" r:id="rId15"/>
    <p:sldId id="310" r:id="rId16"/>
    <p:sldId id="300" r:id="rId17"/>
    <p:sldId id="294" r:id="rId18"/>
    <p:sldId id="282" r:id="rId19"/>
    <p:sldId id="293" r:id="rId20"/>
    <p:sldId id="305" r:id="rId21"/>
    <p:sldId id="283" r:id="rId22"/>
    <p:sldId id="284" r:id="rId23"/>
    <p:sldId id="285" r:id="rId24"/>
    <p:sldId id="286" r:id="rId25"/>
    <p:sldId id="306" r:id="rId26"/>
    <p:sldId id="307" r:id="rId27"/>
    <p:sldId id="288" r:id="rId28"/>
    <p:sldId id="303" r:id="rId29"/>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587" autoAdjust="0"/>
    <p:restoredTop sz="59977" autoAdjust="0"/>
  </p:normalViewPr>
  <p:slideViewPr>
    <p:cSldViewPr>
      <p:cViewPr varScale="1">
        <p:scale>
          <a:sx n="68" d="100"/>
          <a:sy n="68" d="100"/>
        </p:scale>
        <p:origin x="546" y="48"/>
      </p:cViewPr>
      <p:guideLst>
        <p:guide orient="horz" pos="2160"/>
        <p:guide pos="2880"/>
      </p:guideLst>
    </p:cSldViewPr>
  </p:slideViewPr>
  <p:notesTextViewPr>
    <p:cViewPr>
      <p:scale>
        <a:sx n="1" d="1"/>
        <a:sy n="1" d="1"/>
      </p:scale>
      <p:origin x="0" y="0"/>
    </p:cViewPr>
  </p:notesTextViewPr>
  <p:sorterViewPr>
    <p:cViewPr>
      <p:scale>
        <a:sx n="125" d="100"/>
        <a:sy n="125" d="100"/>
      </p:scale>
      <p:origin x="0" y="-5102"/>
    </p:cViewPr>
  </p:sorterViewPr>
  <p:notesViewPr>
    <p:cSldViewPr>
      <p:cViewPr varScale="1">
        <p:scale>
          <a:sx n="60" d="100"/>
          <a:sy n="60" d="100"/>
        </p:scale>
        <p:origin x="-3149" y="-67"/>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FE8ECCE5-85F7-461F-B517-97791505787F}" type="datetimeFigureOut">
              <a:rPr lang="en-US" smtClean="0"/>
              <a:t>2/4/2015</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8AE0FB2D-24F4-47B0-AA21-70548DF2C9C5}" type="slidenum">
              <a:rPr lang="en-US" smtClean="0"/>
              <a:t>‹#›</a:t>
            </a:fld>
            <a:endParaRPr lang="en-US"/>
          </a:p>
        </p:txBody>
      </p:sp>
    </p:spTree>
    <p:extLst>
      <p:ext uri="{BB962C8B-B14F-4D97-AF65-F5344CB8AC3E}">
        <p14:creationId xmlns:p14="http://schemas.microsoft.com/office/powerpoint/2010/main" val="152594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Thursday, February 5</a:t>
            </a:r>
          </a:p>
          <a:p>
            <a:r>
              <a:rPr lang="en-US" dirty="0" smtClean="0"/>
              <a:t>9:15-11:00am</a:t>
            </a:r>
          </a:p>
          <a:p>
            <a:endParaRPr lang="en-US" dirty="0" smtClean="0"/>
          </a:p>
          <a:p>
            <a:r>
              <a:rPr lang="en-US" dirty="0" smtClean="0"/>
              <a:t>By the end of the session,</a:t>
            </a:r>
            <a:r>
              <a:rPr lang="en-US" baseline="0" dirty="0" smtClean="0"/>
              <a:t> participants will have begun or completed the following elements in support of a change initiative of their own:  an appropriate strategy for moving forward based on a stakeholder analysis, a rationale for the change that fits the needs of the community, an assessment of the elements of resistance to the change, and identification of one or more conversations needed to carry the change forward. </a:t>
            </a:r>
          </a:p>
          <a:p>
            <a:endParaRPr lang="en-US" baseline="0" dirty="0" smtClean="0"/>
          </a:p>
          <a:p>
            <a:r>
              <a:rPr lang="en-US" baseline="0" dirty="0" smtClean="0"/>
              <a:t>For each of four organizational change concepts, participants will 1) learn the concept and supporting research, 2) hear an illustration of the concept from the SPAA example, and 3) work individually or in small groups to apply that concept to a change initiative of their own.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1</a:t>
            </a:fld>
            <a:endParaRPr lang="en-US"/>
          </a:p>
        </p:txBody>
      </p:sp>
    </p:spTree>
    <p:extLst>
      <p:ext uri="{BB962C8B-B14F-4D97-AF65-F5344CB8AC3E}">
        <p14:creationId xmlns:p14="http://schemas.microsoft.com/office/powerpoint/2010/main" val="11476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9:45AM</a:t>
            </a:r>
          </a:p>
          <a:p>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12</a:t>
            </a:fld>
            <a:endParaRPr lang="en-US"/>
          </a:p>
        </p:txBody>
      </p:sp>
    </p:spTree>
    <p:extLst>
      <p:ext uri="{BB962C8B-B14F-4D97-AF65-F5344CB8AC3E}">
        <p14:creationId xmlns:p14="http://schemas.microsoft.com/office/powerpoint/2010/main" val="369989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FACILITATIVE</a:t>
            </a:r>
            <a:r>
              <a:rPr lang="en-US" baseline="0" dirty="0" smtClean="0"/>
              <a:t> PROCESS builds ownership.</a:t>
            </a:r>
          </a:p>
          <a:p>
            <a:endParaRPr lang="en-US" baseline="0" dirty="0" smtClean="0"/>
          </a:p>
          <a:p>
            <a:r>
              <a:rPr lang="en-US" baseline="0" dirty="0" smtClean="0"/>
              <a:t>TRY TO INCLUDE AS MANY FACULTY AS POSSIBLE…here’s why:</a:t>
            </a:r>
          </a:p>
          <a:p>
            <a:endParaRPr lang="en-US" baseline="0" dirty="0" smtClean="0"/>
          </a:p>
          <a:p>
            <a:pPr lvl="1"/>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13</a:t>
            </a:fld>
            <a:endParaRPr lang="en-US"/>
          </a:p>
        </p:txBody>
      </p:sp>
    </p:spTree>
    <p:extLst>
      <p:ext uri="{BB962C8B-B14F-4D97-AF65-F5344CB8AC3E}">
        <p14:creationId xmlns:p14="http://schemas.microsoft.com/office/powerpoint/2010/main" val="2965202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1" kern="1200" dirty="0" smtClean="0">
                <a:solidFill>
                  <a:schemeClr val="tx1"/>
                </a:solidFill>
                <a:effectLst/>
                <a:latin typeface="+mn-lt"/>
                <a:ea typeface="+mn-ea"/>
                <a:cs typeface="+mn-cs"/>
              </a:rPr>
              <a:t>From </a:t>
            </a:r>
            <a:r>
              <a:rPr lang="en-US" sz="1200" b="1" kern="1200" dirty="0" err="1" smtClean="0">
                <a:solidFill>
                  <a:schemeClr val="tx1"/>
                </a:solidFill>
                <a:effectLst/>
                <a:latin typeface="+mn-lt"/>
                <a:ea typeface="+mn-ea"/>
                <a:cs typeface="+mn-cs"/>
              </a:rPr>
              <a:t>Tagg</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DELINEATION OF WHAT THE PRIMARY DIFFERENCES ARE BETWEEN A FACULTY COMMITTEE WHO HAS RESEARCHED AND PROPOSED A CHANGE AND THE FACULTY-AT-LARGE:</a:t>
            </a:r>
          </a:p>
          <a:p>
            <a:pPr lvl="0"/>
            <a:r>
              <a:rPr lang="en-US" sz="1200" kern="1200" dirty="0" smtClean="0">
                <a:solidFill>
                  <a:schemeClr val="tx1"/>
                </a:solidFill>
                <a:effectLst/>
                <a:latin typeface="+mn-lt"/>
                <a:ea typeface="+mn-ea"/>
                <a:cs typeface="+mn-cs"/>
              </a:rPr>
              <a:t>Members of the committee work together for a sustained period of time to learn about and discuss a problem and produce a proposal which is presented to the larger campus community. </a:t>
            </a:r>
          </a:p>
          <a:p>
            <a:pPr lvl="0"/>
            <a:r>
              <a:rPr lang="en-US" sz="1200" kern="1200" dirty="0" smtClean="0">
                <a:solidFill>
                  <a:schemeClr val="tx1"/>
                </a:solidFill>
                <a:effectLst/>
                <a:latin typeface="+mn-lt"/>
                <a:ea typeface="+mn-ea"/>
                <a:cs typeface="+mn-cs"/>
              </a:rPr>
              <a:t>The larger community raises objections.  </a:t>
            </a:r>
          </a:p>
          <a:p>
            <a:pPr lvl="0"/>
            <a:r>
              <a:rPr lang="en-US" sz="1200" kern="1200" dirty="0" smtClean="0">
                <a:solidFill>
                  <a:schemeClr val="tx1"/>
                </a:solidFill>
                <a:effectLst/>
                <a:latin typeface="+mn-lt"/>
                <a:ea typeface="+mn-ea"/>
                <a:cs typeface="+mn-cs"/>
              </a:rPr>
              <a:t>The proposers feel the objectors are ignoring hard work/superior arguments. </a:t>
            </a:r>
          </a:p>
          <a:p>
            <a:pPr lvl="0"/>
            <a:r>
              <a:rPr lang="en-US" sz="1200" kern="1200" dirty="0" smtClean="0">
                <a:solidFill>
                  <a:schemeClr val="tx1"/>
                </a:solidFill>
                <a:effectLst/>
                <a:latin typeface="+mn-lt"/>
                <a:ea typeface="+mn-ea"/>
                <a:cs typeface="+mn-cs"/>
              </a:rPr>
              <a:t>The objectors often doubt the motives of the proposers and suggest there is some administrative or ulterior motive. </a:t>
            </a:r>
          </a:p>
          <a:p>
            <a:pPr lvl="0"/>
            <a:r>
              <a:rPr lang="en-US" sz="1200" kern="1200" dirty="0" smtClean="0">
                <a:solidFill>
                  <a:schemeClr val="tx1"/>
                </a:solidFill>
                <a:effectLst/>
                <a:latin typeface="+mn-lt"/>
                <a:ea typeface="+mn-ea"/>
                <a:cs typeface="+mn-cs"/>
              </a:rPr>
              <a:t>WHY?    </a:t>
            </a:r>
          </a:p>
          <a:p>
            <a:pPr lvl="1"/>
            <a:r>
              <a:rPr lang="en-US" sz="1200" kern="1200" cap="all" baseline="0" dirty="0" smtClean="0">
                <a:solidFill>
                  <a:srgbClr val="FFFF00"/>
                </a:solidFill>
                <a:effectLst/>
                <a:latin typeface="+mn-lt"/>
                <a:ea typeface="+mn-ea"/>
                <a:cs typeface="+mn-cs"/>
              </a:rPr>
              <a:t>For opponents of the change, in the face of a proposal for change, loss aversion makes them resist what they see as threats to their endowment (what they already have). </a:t>
            </a:r>
            <a:r>
              <a:rPr lang="en-US" sz="1200" kern="1200" dirty="0" smtClean="0">
                <a:solidFill>
                  <a:schemeClr val="tx1"/>
                </a:solidFill>
                <a:effectLst/>
                <a:latin typeface="+mn-lt"/>
                <a:ea typeface="+mn-ea"/>
                <a:cs typeface="+mn-cs"/>
              </a:rPr>
              <a:t>The threat of loss triggers a willingness to take risks (i.e., strongly object) in order to prevent the loss. </a:t>
            </a:r>
          </a:p>
          <a:p>
            <a:pPr lvl="1"/>
            <a:r>
              <a:rPr lang="en-US" sz="1200" kern="1200" dirty="0" smtClean="0">
                <a:solidFill>
                  <a:schemeClr val="tx1"/>
                </a:solidFill>
                <a:effectLst/>
                <a:latin typeface="+mn-lt"/>
                <a:ea typeface="+mn-ea"/>
                <a:cs typeface="+mn-cs"/>
              </a:rPr>
              <a:t>FOR PROPOSERS WHO ARE VIGOROUSLY ADVOCATING FOR THE NEW IDEA, something has changed during the months of meetings and discussion. Presented with a mass of information, they had to make sense of it, interpret it, and respond to it in a way that resolved the cognitive dissonance (a disorienting dilemma!). Through the discussion and evidence collection and analysis, THE GROUP BEGINS TO “TAKE OWNERSHIP” OF THEIR INTERPRETATION, THUS MAKING IT PART OF THEIR VIRTUAL ENDOWMENT.  For them, the failure to adopt the plan would be a loss. This endowment lives in the achievable future, not in the past, so loss aversion moves them to vigorously defend the change.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“HOW CAN WE CREATE AN ENDOWMENT IN A BETTER FUTURE FOR FACULTY WHO NOW FEAR LOSING WHAT THEY HAVE IN THE PRESENT?”</a:t>
            </a:r>
          </a:p>
          <a:p>
            <a:pPr lvl="0"/>
            <a:r>
              <a:rPr lang="en-US" sz="1200" kern="1200" dirty="0" smtClean="0">
                <a:solidFill>
                  <a:schemeClr val="tx1"/>
                </a:solidFill>
                <a:effectLst/>
                <a:latin typeface="+mn-lt"/>
                <a:ea typeface="+mn-ea"/>
                <a:cs typeface="+mn-cs"/>
              </a:rPr>
              <a:t>Create structures through which large numbers of faculty can design the change.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cannot create a better future unless we are willing to embrace a future that is different from the past.”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14</a:t>
            </a:fld>
            <a:endParaRPr lang="en-US"/>
          </a:p>
        </p:txBody>
      </p:sp>
    </p:spTree>
    <p:extLst>
      <p:ext uri="{BB962C8B-B14F-4D97-AF65-F5344CB8AC3E}">
        <p14:creationId xmlns:p14="http://schemas.microsoft.com/office/powerpoint/2010/main" val="1930378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the nature of the change – are you changing Task? Relationships? Identity?</a:t>
            </a:r>
          </a:p>
          <a:p>
            <a:endParaRPr lang="en-US" dirty="0" smtClean="0"/>
          </a:p>
          <a:p>
            <a:r>
              <a:rPr lang="en-US" dirty="0" smtClean="0"/>
              <a:t>Also think about the orientation of those working on the change. </a:t>
            </a:r>
          </a:p>
          <a:p>
            <a:endParaRPr lang="en-US" dirty="0" smtClean="0"/>
          </a:p>
          <a:p>
            <a:r>
              <a:rPr lang="en-US" dirty="0" smtClean="0"/>
              <a:t>Need to explore this more fully – how a threat to one’s identity can</a:t>
            </a:r>
            <a:r>
              <a:rPr lang="en-US" baseline="0" dirty="0" smtClean="0"/>
              <a:t> provoke fear; need to learn new tasks threatens one’s sense of ability/contribution/capacity; change to relationships changes one’s sense of community and work family…</a:t>
            </a:r>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15</a:t>
            </a:fld>
            <a:endParaRPr lang="en-US"/>
          </a:p>
        </p:txBody>
      </p:sp>
    </p:spTree>
    <p:extLst>
      <p:ext uri="{BB962C8B-B14F-4D97-AF65-F5344CB8AC3E}">
        <p14:creationId xmlns:p14="http://schemas.microsoft.com/office/powerpoint/2010/main" val="920624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16</a:t>
            </a:fld>
            <a:endParaRPr lang="en-US"/>
          </a:p>
        </p:txBody>
      </p:sp>
    </p:spTree>
    <p:extLst>
      <p:ext uri="{BB962C8B-B14F-4D97-AF65-F5344CB8AC3E}">
        <p14:creationId xmlns:p14="http://schemas.microsoft.com/office/powerpoint/2010/main" val="3901995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EXPLAIN MORE HERE ABOUT WHY PEOPLE DISAGREE!!!!!!!</a:t>
            </a:r>
          </a:p>
          <a:p>
            <a:endParaRPr lang="en-US" dirty="0" smtClean="0"/>
          </a:p>
          <a:p>
            <a:r>
              <a:rPr lang="en-US" dirty="0" smtClean="0"/>
              <a:t>MARILU</a:t>
            </a:r>
            <a:r>
              <a:rPr lang="en-US" baseline="0" dirty="0" smtClean="0"/>
              <a:t> NEEDS TO TELL STORY ABOUT CONTENT V. COMPETENCIES in SPAA CURRICULUM CHANGE.  </a:t>
            </a:r>
          </a:p>
          <a:p>
            <a:r>
              <a:rPr lang="en-US" baseline="0" dirty="0" smtClean="0"/>
              <a:t>How they learned something from the disagreement in order to move forward in a slightly different way.  </a:t>
            </a:r>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17</a:t>
            </a:fld>
            <a:endParaRPr lang="en-US"/>
          </a:p>
        </p:txBody>
      </p:sp>
    </p:spTree>
    <p:extLst>
      <p:ext uri="{BB962C8B-B14F-4D97-AF65-F5344CB8AC3E}">
        <p14:creationId xmlns:p14="http://schemas.microsoft.com/office/powerpoint/2010/main" val="3984546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Tagg</a:t>
            </a:r>
            <a:r>
              <a:rPr lang="en-US" dirty="0" smtClean="0"/>
              <a:t>:  Loss of</a:t>
            </a:r>
            <a:r>
              <a:rPr lang="en-US" baseline="0" dirty="0" smtClean="0"/>
              <a:t> endowment – can’t yet see the virtual endowment or the imagined future.  </a:t>
            </a:r>
          </a:p>
          <a:p>
            <a:endParaRPr lang="en-US" baseline="0" dirty="0" smtClean="0"/>
          </a:p>
          <a:p>
            <a:r>
              <a:rPr lang="en-US" baseline="0" dirty="0" smtClean="0"/>
              <a:t>REFER BACK TO FACILITATIVE SLIDE – this should hopefully only happen to folks on the edges.  If you’ve done a good job of analyzing your stakeholders and needs and have included as many as possible, this should be less of an impact.  </a:t>
            </a:r>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18</a:t>
            </a:fld>
            <a:endParaRPr lang="en-US"/>
          </a:p>
        </p:txBody>
      </p:sp>
    </p:spTree>
    <p:extLst>
      <p:ext uri="{BB962C8B-B14F-4D97-AF65-F5344CB8AC3E}">
        <p14:creationId xmlns:p14="http://schemas.microsoft.com/office/powerpoint/2010/main" val="1734035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START AT 10:00am</a:t>
            </a:r>
          </a:p>
          <a:p>
            <a:endParaRPr lang="en-US" baseline="0" dirty="0" smtClean="0"/>
          </a:p>
          <a:p>
            <a:r>
              <a:rPr lang="en-US" baseline="0" dirty="0" smtClean="0"/>
              <a:t>INDIVIDUAL THINKING</a:t>
            </a:r>
          </a:p>
          <a:p>
            <a:r>
              <a:rPr lang="en-US" baseline="0" dirty="0" smtClean="0"/>
              <a:t>Ask </a:t>
            </a:r>
            <a:r>
              <a:rPr lang="en-US" baseline="0" dirty="0" smtClean="0"/>
              <a:t>each individual to think separately for a few moments about their stakeholders and consider the questions above on the slide. </a:t>
            </a:r>
          </a:p>
          <a:p>
            <a:endParaRPr lang="en-US" baseline="0" dirty="0" smtClean="0"/>
          </a:p>
          <a:p>
            <a:r>
              <a:rPr lang="en-US" baseline="0" dirty="0" smtClean="0"/>
              <a:t>SHARE WITH 2 OTHERS</a:t>
            </a:r>
            <a:endParaRPr lang="en-US" baseline="0" dirty="0" smtClean="0"/>
          </a:p>
          <a:p>
            <a:r>
              <a:rPr lang="en-US" baseline="0" dirty="0" smtClean="0"/>
              <a:t>Each will then share with a partner, or in groups of 3.   </a:t>
            </a:r>
          </a:p>
          <a:p>
            <a:endParaRPr lang="en-US" baseline="0" dirty="0" smtClean="0"/>
          </a:p>
          <a:p>
            <a:r>
              <a:rPr lang="en-US" baseline="0" dirty="0" smtClean="0"/>
              <a:t>NO REPORT-OUTS, BUT ML/JENNY SHARE WHAT THEY’VE HEARD AROUND ROOM AS EXAMPLES</a:t>
            </a:r>
            <a:endParaRPr lang="en-US" baseline="0" dirty="0" smtClean="0"/>
          </a:p>
          <a:p>
            <a:r>
              <a:rPr lang="en-US" baseline="0" dirty="0" smtClean="0"/>
              <a:t>Might want some report outs from the groups at this point.</a:t>
            </a:r>
          </a:p>
          <a:p>
            <a:endParaRPr lang="en-US" baseline="0" dirty="0" smtClean="0"/>
          </a:p>
        </p:txBody>
      </p:sp>
      <p:sp>
        <p:nvSpPr>
          <p:cNvPr id="4" name="Slide Number Placeholder 3"/>
          <p:cNvSpPr>
            <a:spLocks noGrp="1"/>
          </p:cNvSpPr>
          <p:nvPr>
            <p:ph type="sldNum" sz="quarter" idx="10"/>
          </p:nvPr>
        </p:nvSpPr>
        <p:spPr/>
        <p:txBody>
          <a:bodyPr/>
          <a:lstStyle/>
          <a:p>
            <a:fld id="{8AE0FB2D-24F4-47B0-AA21-70548DF2C9C5}" type="slidenum">
              <a:rPr lang="en-US" smtClean="0"/>
              <a:t>20</a:t>
            </a:fld>
            <a:endParaRPr lang="en-US"/>
          </a:p>
        </p:txBody>
      </p:sp>
    </p:spTree>
    <p:extLst>
      <p:ext uri="{BB962C8B-B14F-4D97-AF65-F5344CB8AC3E}">
        <p14:creationId xmlns:p14="http://schemas.microsoft.com/office/powerpoint/2010/main" val="1274358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10:20am</a:t>
            </a:r>
          </a:p>
          <a:p>
            <a:endParaRPr lang="en-US" dirty="0" smtClean="0"/>
          </a:p>
          <a:p>
            <a:r>
              <a:rPr lang="en-US" dirty="0" smtClean="0"/>
              <a:t>When </a:t>
            </a:r>
            <a:r>
              <a:rPr lang="en-US" dirty="0" smtClean="0"/>
              <a:t>you start to think</a:t>
            </a:r>
            <a:r>
              <a:rPr lang="en-US" baseline="0" dirty="0" smtClean="0"/>
              <a:t> about what stakeholders need, it is likely they need communication of some sort (or better communication than they had been getting).  </a:t>
            </a:r>
          </a:p>
          <a:p>
            <a:endParaRPr lang="en-US" baseline="0" dirty="0" smtClean="0"/>
          </a:p>
          <a:p>
            <a:r>
              <a:rPr lang="en-US" baseline="0" dirty="0" smtClean="0"/>
              <a:t>But of course, not all communication is created equal.  It is often helpful to think about the different kinds of conversations that are needed and the purposes they serve. </a:t>
            </a:r>
            <a:endParaRPr lang="en-US" dirty="0" smtClean="0"/>
          </a:p>
          <a:p>
            <a:endParaRPr lang="en-US" dirty="0" smtClean="0"/>
          </a:p>
          <a:p>
            <a:r>
              <a:rPr lang="en-US" b="1" dirty="0" smtClean="0"/>
              <a:t>Need more description</a:t>
            </a:r>
            <a:r>
              <a:rPr lang="en-US" b="1" baseline="0" dirty="0" smtClean="0"/>
              <a:t> of what each of these conversations accomplishes.  Maybe even a one-phrase blurb on the slide for each.</a:t>
            </a:r>
            <a:endParaRPr lang="en-US" b="1" dirty="0"/>
          </a:p>
        </p:txBody>
      </p:sp>
      <p:sp>
        <p:nvSpPr>
          <p:cNvPr id="4" name="Slide Number Placeholder 3"/>
          <p:cNvSpPr>
            <a:spLocks noGrp="1"/>
          </p:cNvSpPr>
          <p:nvPr>
            <p:ph type="sldNum" sz="quarter" idx="10"/>
          </p:nvPr>
        </p:nvSpPr>
        <p:spPr/>
        <p:txBody>
          <a:bodyPr/>
          <a:lstStyle/>
          <a:p>
            <a:fld id="{8AE0FB2D-24F4-47B0-AA21-70548DF2C9C5}" type="slidenum">
              <a:rPr lang="en-US" smtClean="0"/>
              <a:t>21</a:t>
            </a:fld>
            <a:endParaRPr lang="en-US"/>
          </a:p>
        </p:txBody>
      </p:sp>
    </p:spTree>
    <p:extLst>
      <p:ext uri="{BB962C8B-B14F-4D97-AF65-F5344CB8AC3E}">
        <p14:creationId xmlns:p14="http://schemas.microsoft.com/office/powerpoint/2010/main" val="779780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 STRAW POLL/SHOW</a:t>
            </a:r>
            <a:r>
              <a:rPr lang="en-US" baseline="0" dirty="0" smtClean="0"/>
              <a:t> OF HANDS AT THIS POINT TO DETERMINE HOW MANY OF THEM THOUGHT THEIR STAKEHOLDERS WERE LIKELY TO SAY THEY DIDN’T UNDERSTAND OR THEY DISAGREED…</a:t>
            </a:r>
          </a:p>
          <a:p>
            <a:endParaRPr lang="en-US" baseline="0" dirty="0" smtClean="0"/>
          </a:p>
          <a:p>
            <a:r>
              <a:rPr lang="en-US" baseline="0" dirty="0" smtClean="0"/>
              <a:t>In the case of lack of understanding, or perhaps sheer disagreement with the change, what can help is….</a:t>
            </a:r>
          </a:p>
          <a:p>
            <a:r>
              <a:rPr lang="en-US" baseline="0" dirty="0" smtClean="0"/>
              <a:t>Demonstration of leadership commitment</a:t>
            </a:r>
          </a:p>
          <a:p>
            <a:r>
              <a:rPr lang="en-US" baseline="0" dirty="0" smtClean="0"/>
              <a:t>Initiative – why/why now; explore employee impacts if possible</a:t>
            </a:r>
          </a:p>
          <a:p>
            <a:r>
              <a:rPr lang="en-US" baseline="0" dirty="0" smtClean="0"/>
              <a:t>Understanding – facts; brainstorm, get input, try stuff out</a:t>
            </a:r>
          </a:p>
          <a:p>
            <a:endParaRPr lang="en-US" dirty="0" smtClean="0"/>
          </a:p>
          <a:p>
            <a:endParaRPr lang="en-US" dirty="0" smtClean="0"/>
          </a:p>
          <a:p>
            <a:r>
              <a:rPr lang="en-US" dirty="0" smtClean="0"/>
              <a:t>Initiative conversation – important for student success in their positions</a:t>
            </a:r>
          </a:p>
          <a:p>
            <a:r>
              <a:rPr lang="en-US" dirty="0" smtClean="0"/>
              <a:t>Understanding conversation – those who are teaching the core courses will have the opportunity to define their content </a:t>
            </a:r>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22</a:t>
            </a:fld>
            <a:endParaRPr lang="en-US"/>
          </a:p>
        </p:txBody>
      </p:sp>
    </p:spTree>
    <p:extLst>
      <p:ext uri="{BB962C8B-B14F-4D97-AF65-F5344CB8AC3E}">
        <p14:creationId xmlns:p14="http://schemas.microsoft.com/office/powerpoint/2010/main" val="344376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FROM JENNY: I inserted this slide to give us an opportunity</a:t>
            </a:r>
            <a:r>
              <a:rPr lang="en-US" baseline="0" dirty="0" smtClean="0"/>
              <a:t> to </a:t>
            </a:r>
            <a:r>
              <a:rPr lang="en-US" dirty="0" smtClean="0"/>
              <a:t>tell the story briefly about the broader change efforts at KU and how the content in this presentation was researched and presented to campus. </a:t>
            </a:r>
          </a:p>
          <a:p>
            <a:endParaRPr lang="en-US" dirty="0" smtClean="0"/>
          </a:p>
          <a:p>
            <a:r>
              <a:rPr lang="en-US" dirty="0" smtClean="0"/>
              <a:t>Our purpose today is to share this work with all of you and illustrate it with a story of change that happened within one department. </a:t>
            </a:r>
          </a:p>
          <a:p>
            <a:endParaRPr lang="en-US" dirty="0" smtClean="0"/>
          </a:p>
          <a:p>
            <a:pPr defTabSz="929305">
              <a:defRPr/>
            </a:pPr>
            <a:r>
              <a:rPr lang="en-US" dirty="0" smtClean="0"/>
              <a:t>Before we get started,</a:t>
            </a:r>
            <a:r>
              <a:rPr lang="en-US" baseline="0" dirty="0" smtClean="0"/>
              <a:t> we’d like to meet all of you…</a:t>
            </a:r>
          </a:p>
          <a:p>
            <a:pPr defTabSz="929305">
              <a:defRPr/>
            </a:pPr>
            <a:r>
              <a:rPr lang="en-US" dirty="0" smtClean="0"/>
              <a:t>IF THE GROUP IS SMALL, WE CAN ASK THEM TO INTRODUCE</a:t>
            </a:r>
            <a:r>
              <a:rPr lang="en-US" baseline="0" dirty="0" smtClean="0"/>
              <a:t> </a:t>
            </a:r>
            <a:r>
              <a:rPr lang="en-US" baseline="0" dirty="0" smtClean="0"/>
              <a:t>THEMSELVES TO THE ENTIRE ROOM, </a:t>
            </a:r>
            <a:r>
              <a:rPr lang="en-US" baseline="0" dirty="0" smtClean="0"/>
              <a:t>AS WELL AS THEIR OWN INTEREST IN THIS </a:t>
            </a:r>
            <a:r>
              <a:rPr lang="en-US" baseline="0" dirty="0" smtClean="0"/>
              <a:t>SESSSION.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AE0FB2D-24F4-47B0-AA21-70548DF2C9C5}" type="slidenum">
              <a:rPr lang="en-US" smtClean="0"/>
              <a:t>2</a:t>
            </a:fld>
            <a:endParaRPr lang="en-US"/>
          </a:p>
        </p:txBody>
      </p:sp>
    </p:spTree>
    <p:extLst>
      <p:ext uri="{BB962C8B-B14F-4D97-AF65-F5344CB8AC3E}">
        <p14:creationId xmlns:p14="http://schemas.microsoft.com/office/powerpoint/2010/main" val="2759913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smtClean="0"/>
              <a:t>DO A STRAW POLL/SHOW</a:t>
            </a:r>
            <a:r>
              <a:rPr lang="en-US" baseline="0" dirty="0" smtClean="0"/>
              <a:t> OF HANDS TO DETERMINE HOW MANY OF THEM THOUGHT THEIR STAKEHOLDERS WERE LIKELY TO SAY THEY WERE AFRAID OF HOW THE CHANGE WOULD IMPACT THEM…</a:t>
            </a:r>
          </a:p>
          <a:p>
            <a:endParaRPr lang="en-US" dirty="0" smtClean="0"/>
          </a:p>
          <a:p>
            <a:endParaRPr lang="en-US" dirty="0" smtClean="0"/>
          </a:p>
          <a:p>
            <a:r>
              <a:rPr lang="en-US" dirty="0" smtClean="0"/>
              <a:t>Understanding – need to describe “the pit”</a:t>
            </a:r>
          </a:p>
          <a:p>
            <a:endParaRPr lang="en-US" dirty="0" smtClean="0"/>
          </a:p>
          <a:p>
            <a:r>
              <a:rPr lang="en-US" dirty="0" smtClean="0"/>
              <a:t>Performance conversation – We need your unique expertise in this process; only you can define the competency for social equity.  </a:t>
            </a:r>
          </a:p>
          <a:p>
            <a:endParaRPr lang="en-US" dirty="0" smtClean="0"/>
          </a:p>
          <a:p>
            <a:r>
              <a:rPr lang="en-US" dirty="0" smtClean="0"/>
              <a:t>Closure – I am aware that the last time we made a curriculum change the faculty had a number of disagreements among themselves.  This time we have worked hard at the beginning to ensure that we agree on mission which can be our guidepost and help us resolve conflicts that we run across.   For example, WHAT WAS YOUR GUIDEPOST?  WHAT WERE YOUR</a:t>
            </a:r>
            <a:r>
              <a:rPr lang="en-US" baseline="0" dirty="0" smtClean="0"/>
              <a:t> VALUES?  TELL THE STORY.  IS THERE AN EXAMPLE YOU CAN TELL OF WHEN YOU RELIED ON THE GUIDEPOST TO HELP YOU MOVE FORWARD?</a:t>
            </a:r>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23</a:t>
            </a:fld>
            <a:endParaRPr lang="en-US"/>
          </a:p>
        </p:txBody>
      </p:sp>
    </p:spTree>
    <p:extLst>
      <p:ext uri="{BB962C8B-B14F-4D97-AF65-F5344CB8AC3E}">
        <p14:creationId xmlns:p14="http://schemas.microsoft.com/office/powerpoint/2010/main" val="1458101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OF</a:t>
            </a:r>
            <a:r>
              <a:rPr lang="en-US" baseline="0" dirty="0" smtClean="0"/>
              <a:t> HANDS ABOUT STAKEHOLDERS – HOW MANY FEEL THEIR STAKEHOLDERS DON’T KNOW WHAT TO DO OR WHAT YOU ARE ASKING OF THEM…</a:t>
            </a:r>
            <a:endParaRPr lang="en-US" dirty="0" smtClean="0"/>
          </a:p>
          <a:p>
            <a:endParaRPr lang="en-US" dirty="0" smtClean="0"/>
          </a:p>
          <a:p>
            <a:r>
              <a:rPr lang="en-US" dirty="0" smtClean="0"/>
              <a:t>Understanding conversation – I know that having to do learning outcomes in each class is new but we will help you identify outcomes in your current classes and provide desk side coaching for how to put them into Blackboard. </a:t>
            </a:r>
          </a:p>
          <a:p>
            <a:endParaRPr lang="en-US" dirty="0" smtClean="0"/>
          </a:p>
          <a:p>
            <a:r>
              <a:rPr lang="en-US" dirty="0" smtClean="0"/>
              <a:t>Closure conversation – The students in our summer experiment report that learning outcome process has been helpful in their attempt to understand the material. FROM JENNY: </a:t>
            </a:r>
            <a:r>
              <a:rPr lang="en-US" dirty="0" smtClean="0">
                <a:solidFill>
                  <a:srgbClr val="FF0000"/>
                </a:solidFill>
              </a:rPr>
              <a:t>They can see in advance what</a:t>
            </a:r>
            <a:r>
              <a:rPr lang="en-US" baseline="0" dirty="0" smtClean="0">
                <a:solidFill>
                  <a:srgbClr val="FF0000"/>
                </a:solidFill>
              </a:rPr>
              <a:t> outcomes are expected and how the material presented leads to those outcomes.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8AE0FB2D-24F4-47B0-AA21-70548DF2C9C5}" type="slidenum">
              <a:rPr lang="en-US" smtClean="0"/>
              <a:t>24</a:t>
            </a:fld>
            <a:endParaRPr lang="en-US"/>
          </a:p>
        </p:txBody>
      </p:sp>
    </p:spTree>
    <p:extLst>
      <p:ext uri="{BB962C8B-B14F-4D97-AF65-F5344CB8AC3E}">
        <p14:creationId xmlns:p14="http://schemas.microsoft.com/office/powerpoint/2010/main" val="2846520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START AT 10:30am</a:t>
            </a:r>
          </a:p>
          <a:p>
            <a:endParaRPr lang="en-US" baseline="0" dirty="0" smtClean="0"/>
          </a:p>
          <a:p>
            <a:r>
              <a:rPr lang="en-US" baseline="0" dirty="0" smtClean="0"/>
              <a:t>INDIVIDUAL THINKING</a:t>
            </a:r>
          </a:p>
          <a:p>
            <a:r>
              <a:rPr lang="en-US" baseline="0" dirty="0" smtClean="0"/>
              <a:t>Ask </a:t>
            </a:r>
            <a:r>
              <a:rPr lang="en-US" baseline="0" dirty="0" smtClean="0"/>
              <a:t>each individual to think separately for a few moments about their stakeholders and consider the questions above on the slide. </a:t>
            </a:r>
          </a:p>
          <a:p>
            <a:endParaRPr lang="en-US" baseline="0" dirty="0" smtClean="0"/>
          </a:p>
          <a:p>
            <a:r>
              <a:rPr lang="en-US" baseline="0" dirty="0" smtClean="0"/>
              <a:t>WITH 2 OTHERS</a:t>
            </a:r>
            <a:endParaRPr lang="en-US" baseline="0" dirty="0" smtClean="0"/>
          </a:p>
          <a:p>
            <a:r>
              <a:rPr lang="en-US" baseline="0" dirty="0" smtClean="0"/>
              <a:t>Each will then share with a partner, or in groups of 3.   </a:t>
            </a:r>
          </a:p>
          <a:p>
            <a:endParaRPr lang="en-US" baseline="0" dirty="0" smtClean="0"/>
          </a:p>
          <a:p>
            <a:r>
              <a:rPr lang="en-US" baseline="0" dirty="0" smtClean="0"/>
              <a:t>REPORT OUTS</a:t>
            </a:r>
            <a:endParaRPr lang="en-US" baseline="0" dirty="0" smtClean="0"/>
          </a:p>
          <a:p>
            <a:r>
              <a:rPr lang="en-US" baseline="0" dirty="0" smtClean="0"/>
              <a:t>Might want some report outs from the groups at this point.</a:t>
            </a:r>
          </a:p>
          <a:p>
            <a:endParaRPr lang="en-US" baseline="0" dirty="0" smtClean="0"/>
          </a:p>
        </p:txBody>
      </p:sp>
      <p:sp>
        <p:nvSpPr>
          <p:cNvPr id="4" name="Slide Number Placeholder 3"/>
          <p:cNvSpPr>
            <a:spLocks noGrp="1"/>
          </p:cNvSpPr>
          <p:nvPr>
            <p:ph type="sldNum" sz="quarter" idx="10"/>
          </p:nvPr>
        </p:nvSpPr>
        <p:spPr/>
        <p:txBody>
          <a:bodyPr/>
          <a:lstStyle/>
          <a:p>
            <a:fld id="{8AE0FB2D-24F4-47B0-AA21-70548DF2C9C5}" type="slidenum">
              <a:rPr lang="en-US" smtClean="0"/>
              <a:t>25</a:t>
            </a:fld>
            <a:endParaRPr lang="en-US"/>
          </a:p>
        </p:txBody>
      </p:sp>
    </p:spTree>
    <p:extLst>
      <p:ext uri="{BB962C8B-B14F-4D97-AF65-F5344CB8AC3E}">
        <p14:creationId xmlns:p14="http://schemas.microsoft.com/office/powerpoint/2010/main" val="2582403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10:50am</a:t>
            </a:r>
          </a:p>
          <a:p>
            <a:endParaRPr lang="en-US" dirty="0" smtClean="0"/>
          </a:p>
          <a:p>
            <a:r>
              <a:rPr lang="en-US" dirty="0" smtClean="0"/>
              <a:t>Sometimes</a:t>
            </a:r>
            <a:r>
              <a:rPr lang="en-US" baseline="0" dirty="0" smtClean="0"/>
              <a:t> leading change can feel lonely.  </a:t>
            </a:r>
          </a:p>
          <a:p>
            <a:endParaRPr lang="en-US" baseline="0" dirty="0" smtClean="0"/>
          </a:p>
          <a:p>
            <a:r>
              <a:rPr lang="en-US" baseline="0" dirty="0" smtClean="0"/>
              <a:t>THINK ABOUT REACHING OUT AGAIN TO THOSE YOU’VE MET TODAY to COMMISERATE, SHARE PROGRESS, BRAINSTORM.</a:t>
            </a:r>
          </a:p>
          <a:p>
            <a:endParaRPr lang="en-US" baseline="0" dirty="0" smtClean="0"/>
          </a:p>
          <a:p>
            <a:r>
              <a:rPr lang="en-US" baseline="0" dirty="0" smtClean="0"/>
              <a:t>BUILDING A SUPPORTIVE NETWORK of OTHER CHAIRS.  You now know at least 2 other people in the same boat!  </a:t>
            </a:r>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26</a:t>
            </a:fld>
            <a:endParaRPr lang="en-US"/>
          </a:p>
        </p:txBody>
      </p:sp>
    </p:spTree>
    <p:extLst>
      <p:ext uri="{BB962C8B-B14F-4D97-AF65-F5344CB8AC3E}">
        <p14:creationId xmlns:p14="http://schemas.microsoft.com/office/powerpoint/2010/main" val="2408633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28</a:t>
            </a:fld>
            <a:endParaRPr lang="en-US"/>
          </a:p>
        </p:txBody>
      </p:sp>
    </p:spTree>
    <p:extLst>
      <p:ext uri="{BB962C8B-B14F-4D97-AF65-F5344CB8AC3E}">
        <p14:creationId xmlns:p14="http://schemas.microsoft.com/office/powerpoint/2010/main" val="298559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embark</a:t>
            </a:r>
            <a:r>
              <a:rPr lang="en-US" baseline="0" dirty="0" smtClean="0"/>
              <a:t> on changing something, it is really helpful to answer a few key questions.  </a:t>
            </a:r>
          </a:p>
          <a:p>
            <a:endParaRPr lang="en-US" baseline="0" dirty="0" smtClean="0"/>
          </a:p>
          <a:p>
            <a:r>
              <a:rPr lang="en-US" baseline="0" dirty="0" smtClean="0"/>
              <a:t>Does everyone involved understand the need for the change?  And why it must happen at this particular point in time? </a:t>
            </a:r>
          </a:p>
          <a:p>
            <a:endParaRPr lang="en-US" baseline="0" dirty="0" smtClean="0"/>
          </a:p>
          <a:p>
            <a:r>
              <a:rPr lang="en-US" baseline="0" dirty="0" smtClean="0"/>
              <a:t>Can everyone visualize what the change will look like or do once it is accomplished?  How will you know you got there?</a:t>
            </a:r>
          </a:p>
          <a:p>
            <a:endParaRPr lang="en-US" baseline="0" dirty="0" smtClean="0"/>
          </a:p>
          <a:p>
            <a:r>
              <a:rPr lang="en-US" baseline="0" dirty="0" smtClean="0"/>
              <a:t>What’s the first step to get there?  What’s the next step?  </a:t>
            </a:r>
          </a:p>
          <a:p>
            <a:endParaRPr lang="en-US" baseline="0" dirty="0" smtClean="0"/>
          </a:p>
          <a:p>
            <a:r>
              <a:rPr lang="en-US" baseline="0" dirty="0" smtClean="0"/>
              <a:t>Moving from idea to implementing the idea can be very tricky territory.  We have tons of ideas in higher ed.  But we implement change very slowly.  We hope to explore with you today why that is so and how you can help get things moving forward. </a:t>
            </a:r>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3</a:t>
            </a:fld>
            <a:endParaRPr lang="en-US"/>
          </a:p>
        </p:txBody>
      </p:sp>
    </p:spTree>
    <p:extLst>
      <p:ext uri="{BB962C8B-B14F-4D97-AF65-F5344CB8AC3E}">
        <p14:creationId xmlns:p14="http://schemas.microsoft.com/office/powerpoint/2010/main" val="3605740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Stuff in red is from the SPAA example.</a:t>
            </a:r>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4</a:t>
            </a:fld>
            <a:endParaRPr lang="en-US"/>
          </a:p>
        </p:txBody>
      </p:sp>
    </p:spTree>
    <p:extLst>
      <p:ext uri="{BB962C8B-B14F-4D97-AF65-F5344CB8AC3E}">
        <p14:creationId xmlns:p14="http://schemas.microsoft.com/office/powerpoint/2010/main" val="241548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5</a:t>
            </a:fld>
            <a:endParaRPr lang="en-US"/>
          </a:p>
        </p:txBody>
      </p:sp>
    </p:spTree>
    <p:extLst>
      <p:ext uri="{BB962C8B-B14F-4D97-AF65-F5344CB8AC3E}">
        <p14:creationId xmlns:p14="http://schemas.microsoft.com/office/powerpoint/2010/main" val="113391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6</a:t>
            </a:fld>
            <a:endParaRPr lang="en-US"/>
          </a:p>
        </p:txBody>
      </p:sp>
    </p:spTree>
    <p:extLst>
      <p:ext uri="{BB962C8B-B14F-4D97-AF65-F5344CB8AC3E}">
        <p14:creationId xmlns:p14="http://schemas.microsoft.com/office/powerpoint/2010/main" val="3042580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be successful with change,</a:t>
            </a:r>
            <a:r>
              <a:rPr lang="en-US" baseline="0" dirty="0" smtClean="0"/>
              <a:t> i</a:t>
            </a:r>
            <a:r>
              <a:rPr lang="en-US" dirty="0" smtClean="0"/>
              <a:t>nstitutions</a:t>
            </a:r>
            <a:r>
              <a:rPr lang="en-US" baseline="0" dirty="0" smtClean="0"/>
              <a:t> (and departments) need to adopt strategies which promote (or at least acknowledge these motives.  </a:t>
            </a:r>
          </a:p>
          <a:p>
            <a:pPr marL="171450" indent="-171450">
              <a:buFont typeface="Arial" panose="020B0604020202020204" pitchFamily="34" charset="0"/>
              <a:buChar char="•"/>
            </a:pPr>
            <a:r>
              <a:rPr lang="en-US" baseline="0" dirty="0" smtClean="0"/>
              <a:t>Alignment of institutional mission, roles, and rewards is essential. </a:t>
            </a:r>
          </a:p>
          <a:p>
            <a:pPr marL="171450" indent="-171450">
              <a:buFont typeface="Arial" panose="020B0604020202020204" pitchFamily="34" charset="0"/>
              <a:buChar char="•"/>
            </a:pPr>
            <a:r>
              <a:rPr lang="en-US" baseline="0" dirty="0" smtClean="0"/>
              <a:t>Engage faculty meaningfully in work that takes them (or the institution somewhere)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AUTONOMY/COMMUNITY</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FACULTY ARE ENERGIZED BY PROBLEMS IN WHICH THEY AND THE COMMUNITY HAVE A STAKE, ARE PRESENTED WITH REAL CHOICES, WHERE VOICE IS RECOGNIZED AND MATTERS, AND WHERE ACTIONS WILL HAVE CONSEQUENCE. </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DISORIENTING DILEMMAS ARE GOOD EXAMPLES OF THIS TYPE OF PROBLEM– in which usual perspectives won’t work or don’t fit, requiring the problem to be looked at differently.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RECOGNITION- “my voice and contribution makes a difference in solving this problem.  Others are aware of the effort I am making to participate.”</a:t>
            </a:r>
          </a:p>
          <a:p>
            <a:pPr marL="171450" indent="-171450">
              <a:buFont typeface="Arial" panose="020B0604020202020204" pitchFamily="34" charset="0"/>
              <a:buChar char="•"/>
            </a:pPr>
            <a:r>
              <a:rPr lang="en-US" baseline="0" dirty="0" smtClean="0"/>
              <a:t>EFFICACY – “I see the impact that solving this problem will have.”  [LEADS TO SEE/FEEL ON NEXT SLIDE]</a:t>
            </a:r>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7</a:t>
            </a:fld>
            <a:endParaRPr lang="en-US"/>
          </a:p>
        </p:txBody>
      </p:sp>
    </p:spTree>
    <p:extLst>
      <p:ext uri="{BB962C8B-B14F-4D97-AF65-F5344CB8AC3E}">
        <p14:creationId xmlns:p14="http://schemas.microsoft.com/office/powerpoint/2010/main" val="36403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a:t>
            </a:r>
            <a:r>
              <a:rPr lang="en-US" baseline="0" dirty="0" smtClean="0"/>
              <a:t> human impulse when trying to influence someone is to approach them as YOU would like to be approached, the way that would convince you.  However, this doesn’t always work.  </a:t>
            </a:r>
          </a:p>
          <a:p>
            <a:endParaRPr lang="en-US" baseline="0" dirty="0" smtClean="0"/>
          </a:p>
          <a:p>
            <a:r>
              <a:rPr lang="en-US" baseline="0" dirty="0" smtClean="0"/>
              <a:t>EXPLAIN DIFFERENCE BETWEEN ANALYZE/THINKERS and SEE/FEELERS and how they approach change. </a:t>
            </a:r>
            <a:endParaRPr lang="en-US" dirty="0" smtClean="0"/>
          </a:p>
          <a:p>
            <a:endParaRPr lang="en-US" dirty="0" smtClean="0"/>
          </a:p>
          <a:p>
            <a:r>
              <a:rPr lang="en-US" dirty="0" smtClean="0"/>
              <a:t>Marilu example notes:  </a:t>
            </a:r>
          </a:p>
          <a:p>
            <a:r>
              <a:rPr lang="en-US" dirty="0" smtClean="0"/>
              <a:t>Analyze think – related to the change needed for accreditation</a:t>
            </a:r>
          </a:p>
          <a:p>
            <a:r>
              <a:rPr lang="en-US" dirty="0" smtClean="0"/>
              <a:t>See feel – student stories about being unprepared for circumstances in their jobs or internships; budget cutting as an example.</a:t>
            </a:r>
            <a:endParaRPr lang="en-US" dirty="0"/>
          </a:p>
        </p:txBody>
      </p:sp>
      <p:sp>
        <p:nvSpPr>
          <p:cNvPr id="4" name="Slide Number Placeholder 3"/>
          <p:cNvSpPr>
            <a:spLocks noGrp="1"/>
          </p:cNvSpPr>
          <p:nvPr>
            <p:ph type="sldNum" sz="quarter" idx="10"/>
          </p:nvPr>
        </p:nvSpPr>
        <p:spPr/>
        <p:txBody>
          <a:bodyPr/>
          <a:lstStyle/>
          <a:p>
            <a:fld id="{8AE0FB2D-24F4-47B0-AA21-70548DF2C9C5}" type="slidenum">
              <a:rPr lang="en-US" smtClean="0"/>
              <a:t>8</a:t>
            </a:fld>
            <a:endParaRPr lang="en-US"/>
          </a:p>
        </p:txBody>
      </p:sp>
    </p:spTree>
    <p:extLst>
      <p:ext uri="{BB962C8B-B14F-4D97-AF65-F5344CB8AC3E}">
        <p14:creationId xmlns:p14="http://schemas.microsoft.com/office/powerpoint/2010/main" val="334049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START AT 9:25am; allow 15-20 minutes for this exercise</a:t>
            </a:r>
          </a:p>
          <a:p>
            <a:endParaRPr lang="en-US" baseline="0" dirty="0" smtClean="0"/>
          </a:p>
          <a:p>
            <a:endParaRPr lang="en-US" baseline="0" dirty="0" smtClean="0"/>
          </a:p>
          <a:p>
            <a:r>
              <a:rPr lang="en-US" baseline="0" dirty="0" smtClean="0"/>
              <a:t>INTRODUCE YOURSELF TO 2 OTHERS AT YOUR TABLE.  </a:t>
            </a:r>
          </a:p>
          <a:p>
            <a:r>
              <a:rPr lang="en-US" baseline="0" dirty="0" smtClean="0"/>
              <a:t>	How long have you been in your role as chair?</a:t>
            </a:r>
          </a:p>
          <a:p>
            <a:r>
              <a:rPr lang="en-US" baseline="0" dirty="0" smtClean="0"/>
              <a:t>	What is the size of your department?  </a:t>
            </a:r>
            <a:endParaRPr lang="en-US" baseline="0" dirty="0" smtClean="0"/>
          </a:p>
          <a:p>
            <a:endParaRPr lang="en-US" baseline="0" dirty="0" smtClean="0"/>
          </a:p>
          <a:p>
            <a:r>
              <a:rPr lang="en-US" baseline="0" dirty="0" smtClean="0"/>
              <a:t>INDIVIDUAL THINKING</a:t>
            </a:r>
            <a:endParaRPr lang="en-US" baseline="0" dirty="0" smtClean="0"/>
          </a:p>
          <a:p>
            <a:r>
              <a:rPr lang="en-US" baseline="0" dirty="0" smtClean="0"/>
              <a:t>Ask each individual to think separately for a few moments about a change effort in their department, and identify the stakeholders for each, and also to identify A/T and S/F arguments that would feed the needs of each type of </a:t>
            </a:r>
            <a:r>
              <a:rPr lang="en-US" baseline="0" dirty="0" smtClean="0"/>
              <a:t>stakeholder.  ASK YOURSELF WHAT WOULD HELP EACH STAKEHOLDER BECOME ENGAGED WITH THE CHANGE? </a:t>
            </a:r>
            <a:endParaRPr lang="en-US" baseline="0" dirty="0" smtClean="0"/>
          </a:p>
          <a:p>
            <a:endParaRPr lang="en-US" baseline="0" dirty="0" smtClean="0"/>
          </a:p>
          <a:p>
            <a:endParaRPr lang="en-US" baseline="0" dirty="0" smtClean="0"/>
          </a:p>
          <a:p>
            <a:r>
              <a:rPr lang="en-US" baseline="0" dirty="0" smtClean="0"/>
              <a:t>THEN SHARE WITH 2 OTHERS</a:t>
            </a:r>
          </a:p>
          <a:p>
            <a:r>
              <a:rPr lang="en-US" baseline="0" dirty="0" smtClean="0"/>
              <a:t>Each </a:t>
            </a:r>
            <a:r>
              <a:rPr lang="en-US" baseline="0" dirty="0" smtClean="0"/>
              <a:t>will then share with a partner, or in groups of 3.   </a:t>
            </a:r>
          </a:p>
          <a:p>
            <a:endParaRPr lang="en-US" baseline="0" dirty="0" smtClean="0"/>
          </a:p>
          <a:p>
            <a:r>
              <a:rPr lang="en-US" baseline="0" dirty="0" smtClean="0"/>
              <a:t>NO REPORT OUTS</a:t>
            </a:r>
            <a:endParaRPr lang="en-US" baseline="0" dirty="0" smtClean="0"/>
          </a:p>
          <a:p>
            <a:r>
              <a:rPr lang="en-US" baseline="0" dirty="0" smtClean="0"/>
              <a:t>No need to report out from the groups at this point.</a:t>
            </a:r>
          </a:p>
          <a:p>
            <a:endParaRPr lang="en-US" baseline="0" dirty="0" smtClean="0"/>
          </a:p>
        </p:txBody>
      </p:sp>
      <p:sp>
        <p:nvSpPr>
          <p:cNvPr id="4" name="Slide Number Placeholder 3"/>
          <p:cNvSpPr>
            <a:spLocks noGrp="1"/>
          </p:cNvSpPr>
          <p:nvPr>
            <p:ph type="sldNum" sz="quarter" idx="10"/>
          </p:nvPr>
        </p:nvSpPr>
        <p:spPr/>
        <p:txBody>
          <a:bodyPr/>
          <a:lstStyle/>
          <a:p>
            <a:fld id="{8AE0FB2D-24F4-47B0-AA21-70548DF2C9C5}" type="slidenum">
              <a:rPr lang="en-US" smtClean="0"/>
              <a:t>11</a:t>
            </a:fld>
            <a:endParaRPr lang="en-US"/>
          </a:p>
        </p:txBody>
      </p:sp>
    </p:spTree>
    <p:extLst>
      <p:ext uri="{BB962C8B-B14F-4D97-AF65-F5344CB8AC3E}">
        <p14:creationId xmlns:p14="http://schemas.microsoft.com/office/powerpoint/2010/main" val="3022510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D30ACD-A5FC-4A84-B16B-42CC28357F7A}" type="datetimeFigureOut">
              <a:rPr lang="en-US" smtClean="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6F1D2-1406-49FD-AA10-874C6D2F32FD}" type="slidenum">
              <a:rPr lang="en-US" smtClean="0"/>
              <a:pPr/>
              <a:t>‹#›</a:t>
            </a:fld>
            <a:endParaRPr lang="en-US" dirty="0"/>
          </a:p>
        </p:txBody>
      </p:sp>
    </p:spTree>
    <p:extLst>
      <p:ext uri="{BB962C8B-B14F-4D97-AF65-F5344CB8AC3E}">
        <p14:creationId xmlns:p14="http://schemas.microsoft.com/office/powerpoint/2010/main" val="39241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D30ACD-A5FC-4A84-B16B-42CC28357F7A}" type="datetimeFigureOut">
              <a:rPr lang="en-US" smtClean="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6F1D2-1406-49FD-AA10-874C6D2F32FD}" type="slidenum">
              <a:rPr lang="en-US" smtClean="0"/>
              <a:pPr/>
              <a:t>‹#›</a:t>
            </a:fld>
            <a:endParaRPr lang="en-US" dirty="0"/>
          </a:p>
        </p:txBody>
      </p:sp>
    </p:spTree>
    <p:extLst>
      <p:ext uri="{BB962C8B-B14F-4D97-AF65-F5344CB8AC3E}">
        <p14:creationId xmlns:p14="http://schemas.microsoft.com/office/powerpoint/2010/main" val="5841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D30ACD-A5FC-4A84-B16B-42CC28357F7A}" type="datetimeFigureOut">
              <a:rPr lang="en-US" smtClean="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6F1D2-1406-49FD-AA10-874C6D2F32FD}" type="slidenum">
              <a:rPr lang="en-US" smtClean="0"/>
              <a:pPr/>
              <a:t>‹#›</a:t>
            </a:fld>
            <a:endParaRPr lang="en-US" dirty="0"/>
          </a:p>
        </p:txBody>
      </p:sp>
    </p:spTree>
    <p:extLst>
      <p:ext uri="{BB962C8B-B14F-4D97-AF65-F5344CB8AC3E}">
        <p14:creationId xmlns:p14="http://schemas.microsoft.com/office/powerpoint/2010/main" val="72110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0D30ACD-A5FC-4A84-B16B-42CC28357F7A}" type="datetimeFigureOut">
              <a:rPr lang="en-US" smtClean="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6F1D2-1406-49FD-AA10-874C6D2F32FD}" type="slidenum">
              <a:rPr lang="en-US" smtClean="0"/>
              <a:pPr/>
              <a:t>‹#›</a:t>
            </a:fld>
            <a:endParaRPr lang="en-US" dirty="0"/>
          </a:p>
        </p:txBody>
      </p:sp>
    </p:spTree>
    <p:extLst>
      <p:ext uri="{BB962C8B-B14F-4D97-AF65-F5344CB8AC3E}">
        <p14:creationId xmlns:p14="http://schemas.microsoft.com/office/powerpoint/2010/main" val="381472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D30ACD-A5FC-4A84-B16B-42CC28357F7A}" type="datetimeFigureOut">
              <a:rPr lang="en-US" smtClean="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6F1D2-1406-49FD-AA10-874C6D2F32FD}" type="slidenum">
              <a:rPr lang="en-US" smtClean="0"/>
              <a:pPr/>
              <a:t>‹#›</a:t>
            </a:fld>
            <a:endParaRPr lang="en-US" dirty="0"/>
          </a:p>
        </p:txBody>
      </p:sp>
    </p:spTree>
    <p:extLst>
      <p:ext uri="{BB962C8B-B14F-4D97-AF65-F5344CB8AC3E}">
        <p14:creationId xmlns:p14="http://schemas.microsoft.com/office/powerpoint/2010/main" val="147470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D30ACD-A5FC-4A84-B16B-42CC28357F7A}" type="datetimeFigureOut">
              <a:rPr lang="en-US" smtClean="0"/>
              <a:pPr/>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F6F1D2-1406-49FD-AA10-874C6D2F32FD}" type="slidenum">
              <a:rPr lang="en-US" smtClean="0"/>
              <a:pPr/>
              <a:t>‹#›</a:t>
            </a:fld>
            <a:endParaRPr lang="en-US" dirty="0"/>
          </a:p>
        </p:txBody>
      </p:sp>
    </p:spTree>
    <p:extLst>
      <p:ext uri="{BB962C8B-B14F-4D97-AF65-F5344CB8AC3E}">
        <p14:creationId xmlns:p14="http://schemas.microsoft.com/office/powerpoint/2010/main" val="274746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D30ACD-A5FC-4A84-B16B-42CC28357F7A}" type="datetimeFigureOut">
              <a:rPr lang="en-US" smtClean="0"/>
              <a:pPr/>
              <a:t>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F6F1D2-1406-49FD-AA10-874C6D2F32FD}" type="slidenum">
              <a:rPr lang="en-US" smtClean="0"/>
              <a:pPr/>
              <a:t>‹#›</a:t>
            </a:fld>
            <a:endParaRPr lang="en-US" dirty="0"/>
          </a:p>
        </p:txBody>
      </p:sp>
    </p:spTree>
    <p:extLst>
      <p:ext uri="{BB962C8B-B14F-4D97-AF65-F5344CB8AC3E}">
        <p14:creationId xmlns:p14="http://schemas.microsoft.com/office/powerpoint/2010/main" val="1081270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D30ACD-A5FC-4A84-B16B-42CC28357F7A}" type="datetimeFigureOut">
              <a:rPr lang="en-US" smtClean="0"/>
              <a:pPr/>
              <a:t>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F6F1D2-1406-49FD-AA10-874C6D2F32FD}" type="slidenum">
              <a:rPr lang="en-US" smtClean="0"/>
              <a:pPr/>
              <a:t>‹#›</a:t>
            </a:fld>
            <a:endParaRPr lang="en-US" dirty="0"/>
          </a:p>
        </p:txBody>
      </p:sp>
    </p:spTree>
    <p:extLst>
      <p:ext uri="{BB962C8B-B14F-4D97-AF65-F5344CB8AC3E}">
        <p14:creationId xmlns:p14="http://schemas.microsoft.com/office/powerpoint/2010/main" val="354332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30ACD-A5FC-4A84-B16B-42CC28357F7A}" type="datetimeFigureOut">
              <a:rPr lang="en-US" smtClean="0"/>
              <a:pPr/>
              <a:t>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F6F1D2-1406-49FD-AA10-874C6D2F32FD}" type="slidenum">
              <a:rPr lang="en-US" smtClean="0"/>
              <a:pPr/>
              <a:t>‹#›</a:t>
            </a:fld>
            <a:endParaRPr lang="en-US" dirty="0"/>
          </a:p>
        </p:txBody>
      </p:sp>
    </p:spTree>
    <p:extLst>
      <p:ext uri="{BB962C8B-B14F-4D97-AF65-F5344CB8AC3E}">
        <p14:creationId xmlns:p14="http://schemas.microsoft.com/office/powerpoint/2010/main" val="156888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30ACD-A5FC-4A84-B16B-42CC28357F7A}" type="datetimeFigureOut">
              <a:rPr lang="en-US" smtClean="0"/>
              <a:pPr/>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F6F1D2-1406-49FD-AA10-874C6D2F32FD}" type="slidenum">
              <a:rPr lang="en-US" smtClean="0"/>
              <a:pPr/>
              <a:t>‹#›</a:t>
            </a:fld>
            <a:endParaRPr lang="en-US" dirty="0"/>
          </a:p>
        </p:txBody>
      </p:sp>
    </p:spTree>
    <p:extLst>
      <p:ext uri="{BB962C8B-B14F-4D97-AF65-F5344CB8AC3E}">
        <p14:creationId xmlns:p14="http://schemas.microsoft.com/office/powerpoint/2010/main" val="253797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30ACD-A5FC-4A84-B16B-42CC28357F7A}" type="datetimeFigureOut">
              <a:rPr lang="en-US" smtClean="0"/>
              <a:pPr/>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F6F1D2-1406-49FD-AA10-874C6D2F32FD}" type="slidenum">
              <a:rPr lang="en-US" smtClean="0"/>
              <a:pPr/>
              <a:t>‹#›</a:t>
            </a:fld>
            <a:endParaRPr lang="en-US" dirty="0"/>
          </a:p>
        </p:txBody>
      </p:sp>
    </p:spTree>
    <p:extLst>
      <p:ext uri="{BB962C8B-B14F-4D97-AF65-F5344CB8AC3E}">
        <p14:creationId xmlns:p14="http://schemas.microsoft.com/office/powerpoint/2010/main" val="89832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30ACD-A5FC-4A84-B16B-42CC28357F7A}" type="datetimeFigureOut">
              <a:rPr lang="en-US" smtClean="0"/>
              <a:pPr/>
              <a:t>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6F1D2-1406-49FD-AA10-874C6D2F32FD}" type="slidenum">
              <a:rPr lang="en-US" smtClean="0"/>
              <a:pPr/>
              <a:t>‹#›</a:t>
            </a:fld>
            <a:endParaRPr lang="en-US" dirty="0"/>
          </a:p>
        </p:txBody>
      </p:sp>
    </p:spTree>
    <p:extLst>
      <p:ext uri="{BB962C8B-B14F-4D97-AF65-F5344CB8AC3E}">
        <p14:creationId xmlns:p14="http://schemas.microsoft.com/office/powerpoint/2010/main" val="4289923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jmehmedo@ku.edu" TargetMode="External"/><Relationship Id="rId2" Type="http://schemas.openxmlformats.org/officeDocument/2006/relationships/hyperlink" Target="mailto:goodyear@ku.edu"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514600"/>
            <a:ext cx="7772400" cy="1676400"/>
          </a:xfrm>
        </p:spPr>
        <p:txBody>
          <a:bodyPr>
            <a:normAutofit fontScale="90000"/>
          </a:bodyPr>
          <a:lstStyle/>
          <a:p>
            <a:r>
              <a:rPr lang="en-US" sz="3600" b="1" dirty="0">
                <a:latin typeface="+mn-lt"/>
              </a:rPr>
              <a:t>Creating Lasting Change through Collaboration and Engagement </a:t>
            </a:r>
            <a:r>
              <a:rPr lang="en-US" sz="3600" b="1" dirty="0" smtClean="0">
                <a:latin typeface="+mn-lt"/>
              </a:rPr>
              <a:t/>
            </a:r>
            <a:br>
              <a:rPr lang="en-US" sz="3600" b="1" dirty="0" smtClean="0">
                <a:latin typeface="+mn-lt"/>
              </a:rPr>
            </a:br>
            <a:r>
              <a:rPr lang="en-US" sz="3600" b="1" dirty="0">
                <a:latin typeface="+mn-lt"/>
              </a:rPr>
              <a:t/>
            </a:r>
            <a:br>
              <a:rPr lang="en-US" sz="3600" b="1" dirty="0">
                <a:latin typeface="+mn-lt"/>
              </a:rPr>
            </a:br>
            <a:r>
              <a:rPr lang="en-US" sz="3600" b="1" i="1" baseline="30000" dirty="0" smtClean="0">
                <a:latin typeface="+mn-lt"/>
              </a:rPr>
              <a:t>32nd Academic Chairpersons Conference </a:t>
            </a:r>
            <a:r>
              <a:rPr lang="en-US" sz="3600" b="1" baseline="30000" dirty="0">
                <a:latin typeface="+mn-lt"/>
              </a:rPr>
              <a:t/>
            </a:r>
            <a:br>
              <a:rPr lang="en-US" sz="3600" b="1" baseline="30000" dirty="0">
                <a:latin typeface="+mn-lt"/>
              </a:rPr>
            </a:br>
            <a:r>
              <a:rPr lang="en-US" b="1" baseline="30000" dirty="0" smtClean="0">
                <a:latin typeface="+mn-lt"/>
              </a:rPr>
              <a:t/>
            </a:r>
            <a:br>
              <a:rPr lang="en-US" b="1" baseline="30000" dirty="0" smtClean="0">
                <a:latin typeface="+mn-lt"/>
              </a:rPr>
            </a:br>
            <a:endParaRPr lang="en-US" sz="4000" dirty="0">
              <a:latin typeface="Trajan Pro" pitchFamily="18" charset="0"/>
            </a:endParaRPr>
          </a:p>
        </p:txBody>
      </p:sp>
      <p:sp>
        <p:nvSpPr>
          <p:cNvPr id="7" name="Rectangle 6"/>
          <p:cNvSpPr/>
          <p:nvPr/>
        </p:nvSpPr>
        <p:spPr>
          <a:xfrm>
            <a:off x="1676400" y="4191000"/>
            <a:ext cx="6858000" cy="2339102"/>
          </a:xfrm>
          <a:prstGeom prst="rect">
            <a:avLst/>
          </a:prstGeom>
        </p:spPr>
        <p:txBody>
          <a:bodyPr wrap="square">
            <a:spAutoFit/>
          </a:bodyPr>
          <a:lstStyle/>
          <a:p>
            <a:r>
              <a:rPr lang="en-US" sz="3200" baseline="30000" dirty="0"/>
              <a:t>Marilu </a:t>
            </a:r>
            <a:r>
              <a:rPr lang="en-US" sz="3200" baseline="30000" dirty="0" smtClean="0"/>
              <a:t>Goodyear</a:t>
            </a:r>
          </a:p>
          <a:p>
            <a:r>
              <a:rPr lang="en-US" sz="3200" i="1" baseline="30000" dirty="0" smtClean="0"/>
              <a:t>Assistant </a:t>
            </a:r>
            <a:r>
              <a:rPr lang="en-US" sz="3200" i="1" baseline="30000" dirty="0"/>
              <a:t>Vice Chancellor</a:t>
            </a:r>
            <a:r>
              <a:rPr lang="en-US" sz="3200" baseline="30000" dirty="0"/>
              <a:t/>
            </a:r>
            <a:br>
              <a:rPr lang="en-US" sz="3200" baseline="30000" dirty="0"/>
            </a:br>
            <a:endParaRPr lang="en-US" sz="3200" baseline="30000" dirty="0" smtClean="0"/>
          </a:p>
          <a:p>
            <a:r>
              <a:rPr lang="en-US" sz="3200" baseline="30000" dirty="0" smtClean="0"/>
              <a:t>Jenny Mehmedovic</a:t>
            </a:r>
          </a:p>
          <a:p>
            <a:r>
              <a:rPr lang="en-US" sz="3200" i="1" baseline="30000" dirty="0" smtClean="0"/>
              <a:t>Executive Assistant to the Vice Provost for Faculty Development </a:t>
            </a:r>
            <a:r>
              <a:rPr lang="en-US" baseline="30000" dirty="0" smtClean="0"/>
              <a:t/>
            </a:r>
            <a:br>
              <a:rPr lang="en-US" baseline="30000" dirty="0" smtClean="0"/>
            </a:br>
            <a:endParaRPr lang="en-US" dirty="0"/>
          </a:p>
        </p:txBody>
      </p:sp>
    </p:spTree>
    <p:extLst>
      <p:ext uri="{BB962C8B-B14F-4D97-AF65-F5344CB8AC3E}">
        <p14:creationId xmlns:p14="http://schemas.microsoft.com/office/powerpoint/2010/main" val="381655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fontScale="90000"/>
          </a:bodyPr>
          <a:lstStyle/>
          <a:p>
            <a:r>
              <a:rPr lang="en-US" dirty="0" smtClean="0">
                <a:solidFill>
                  <a:schemeClr val="bg1"/>
                </a:solidFill>
                <a:latin typeface="Garamond" pitchFamily="18" charset="0"/>
              </a:rPr>
              <a:t> </a:t>
            </a:r>
            <a:r>
              <a:rPr lang="en-US" sz="3600" dirty="0" smtClean="0">
                <a:solidFill>
                  <a:schemeClr val="bg1"/>
                </a:solidFill>
                <a:latin typeface="+mn-lt"/>
              </a:rPr>
              <a:t>Readiness for SPAA Masters’ Curriculum Change</a:t>
            </a:r>
            <a:endParaRPr lang="en-US" sz="3600" dirty="0">
              <a:solidFill>
                <a:schemeClr val="bg1"/>
              </a:solidFill>
              <a:latin typeface="+mn-lt"/>
            </a:endParaRPr>
          </a:p>
        </p:txBody>
      </p:sp>
      <p:sp>
        <p:nvSpPr>
          <p:cNvPr id="3" name="Content Placeholder 2"/>
          <p:cNvSpPr>
            <a:spLocks noGrp="1"/>
          </p:cNvSpPr>
          <p:nvPr>
            <p:ph idx="1"/>
          </p:nvPr>
        </p:nvSpPr>
        <p:spPr>
          <a:xfrm>
            <a:off x="914400" y="1752600"/>
            <a:ext cx="7924800" cy="4800600"/>
          </a:xfrm>
        </p:spPr>
        <p:txBody>
          <a:bodyPr>
            <a:normAutofit/>
          </a:bodyPr>
          <a:lstStyle/>
          <a:p>
            <a:pPr>
              <a:lnSpc>
                <a:spcPts val="4800"/>
              </a:lnSpc>
            </a:pPr>
            <a:r>
              <a:rPr lang="en-US" sz="1800" dirty="0" smtClean="0"/>
              <a:t>Who are the stakeholders?  </a:t>
            </a:r>
            <a:r>
              <a:rPr lang="en-US" sz="1800" dirty="0" smtClean="0">
                <a:solidFill>
                  <a:srgbClr val="FF0000"/>
                </a:solidFill>
              </a:rPr>
              <a:t>Students, Faculty, Alumni, Curriculum Committees </a:t>
            </a:r>
            <a:endParaRPr lang="en-US" sz="1800" dirty="0"/>
          </a:p>
          <a:p>
            <a:pPr>
              <a:lnSpc>
                <a:spcPts val="4800"/>
              </a:lnSpc>
            </a:pPr>
            <a:r>
              <a:rPr lang="en-US" sz="1800" dirty="0" smtClean="0"/>
              <a:t>Are the stakeholders aware of the change? </a:t>
            </a:r>
            <a:r>
              <a:rPr lang="en-US" sz="1800" dirty="0" smtClean="0">
                <a:solidFill>
                  <a:srgbClr val="FF0000"/>
                </a:solidFill>
              </a:rPr>
              <a:t>Yes, long term complaints</a:t>
            </a:r>
            <a:endParaRPr lang="en-US" sz="1800" dirty="0"/>
          </a:p>
          <a:p>
            <a:pPr>
              <a:lnSpc>
                <a:spcPts val="4800"/>
              </a:lnSpc>
            </a:pPr>
            <a:r>
              <a:rPr lang="en-US" sz="1800" dirty="0" smtClean="0"/>
              <a:t>Do the stakeholders understand the change?</a:t>
            </a:r>
            <a:r>
              <a:rPr lang="en-US" sz="1800" dirty="0" smtClean="0">
                <a:solidFill>
                  <a:srgbClr val="FF0000"/>
                </a:solidFill>
              </a:rPr>
              <a:t> Goals were easy to understand</a:t>
            </a:r>
            <a:endParaRPr lang="en-US" sz="1800" dirty="0"/>
          </a:p>
          <a:p>
            <a:pPr>
              <a:lnSpc>
                <a:spcPts val="4800"/>
              </a:lnSpc>
            </a:pPr>
            <a:r>
              <a:rPr lang="en-US" sz="1800" dirty="0" smtClean="0"/>
              <a:t>What is the degree of commitment to the change? </a:t>
            </a:r>
            <a:r>
              <a:rPr lang="en-US" sz="1800" dirty="0" smtClean="0">
                <a:solidFill>
                  <a:srgbClr val="FF0000"/>
                </a:solidFill>
              </a:rPr>
              <a:t> Great because of urgency</a:t>
            </a:r>
            <a:endParaRPr lang="en-US" sz="1800" dirty="0"/>
          </a:p>
          <a:p>
            <a:pPr>
              <a:lnSpc>
                <a:spcPts val="4800"/>
              </a:lnSpc>
            </a:pPr>
            <a:r>
              <a:rPr lang="en-US" sz="1800" dirty="0" smtClean="0"/>
              <a:t>Is there a need for training? </a:t>
            </a:r>
            <a:r>
              <a:rPr lang="en-US" sz="1800" dirty="0" smtClean="0">
                <a:solidFill>
                  <a:srgbClr val="FF0000"/>
                </a:solidFill>
              </a:rPr>
              <a:t> Understanding of curriculum approval process</a:t>
            </a:r>
            <a:endParaRPr lang="en-US" sz="1800" dirty="0"/>
          </a:p>
        </p:txBody>
      </p:sp>
    </p:spTree>
    <p:extLst>
      <p:ext uri="{BB962C8B-B14F-4D97-AF65-F5344CB8AC3E}">
        <p14:creationId xmlns:p14="http://schemas.microsoft.com/office/powerpoint/2010/main" val="347885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i="1" dirty="0" smtClean="0"/>
              <a:t>Exercise 1: </a:t>
            </a:r>
            <a:br>
              <a:rPr lang="en-US" i="1" dirty="0" smtClean="0"/>
            </a:br>
            <a:r>
              <a:rPr lang="en-US" sz="3600" dirty="0" smtClean="0"/>
              <a:t> Focusing on a Change of your Own</a:t>
            </a:r>
            <a:endParaRPr lang="en-US" sz="3600" dirty="0"/>
          </a:p>
        </p:txBody>
      </p:sp>
      <p:sp>
        <p:nvSpPr>
          <p:cNvPr id="3" name="Subtitle 2"/>
          <p:cNvSpPr>
            <a:spLocks noGrp="1"/>
          </p:cNvSpPr>
          <p:nvPr>
            <p:ph type="subTitle" idx="1"/>
          </p:nvPr>
        </p:nvSpPr>
        <p:spPr>
          <a:xfrm>
            <a:off x="381000" y="3600450"/>
            <a:ext cx="8305800" cy="2038350"/>
          </a:xfrm>
        </p:spPr>
        <p:txBody>
          <a:bodyPr>
            <a:normAutofit fontScale="70000" lnSpcReduction="20000"/>
          </a:bodyPr>
          <a:lstStyle/>
          <a:p>
            <a:endParaRPr lang="en-US" dirty="0" smtClean="0"/>
          </a:p>
          <a:p>
            <a:r>
              <a:rPr lang="en-US" dirty="0" smtClean="0"/>
              <a:t>What are you changing?  (purpose? outcome?)</a:t>
            </a:r>
          </a:p>
          <a:p>
            <a:endParaRPr lang="en-US" dirty="0" smtClean="0"/>
          </a:p>
          <a:p>
            <a:r>
              <a:rPr lang="en-US" dirty="0" smtClean="0"/>
              <a:t>Who are the stakeholders?</a:t>
            </a:r>
          </a:p>
          <a:p>
            <a:endParaRPr lang="en-US" dirty="0" smtClean="0"/>
          </a:p>
          <a:p>
            <a:r>
              <a:rPr lang="en-US" dirty="0" smtClean="0"/>
              <a:t>What THINK and FEEL arguments will resonate with each?</a:t>
            </a:r>
            <a:endParaRPr lang="en-US" dirty="0"/>
          </a:p>
        </p:txBody>
      </p:sp>
    </p:spTree>
    <p:extLst>
      <p:ext uri="{BB962C8B-B14F-4D97-AF65-F5344CB8AC3E}">
        <p14:creationId xmlns:p14="http://schemas.microsoft.com/office/powerpoint/2010/main" val="1946978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457200" y="152400"/>
            <a:ext cx="8229600" cy="1143000"/>
          </a:xfrm>
        </p:spPr>
        <p:txBody>
          <a:bodyPr/>
          <a:lstStyle/>
          <a:p>
            <a:r>
              <a:rPr lang="en-US" dirty="0" smtClean="0">
                <a:solidFill>
                  <a:schemeClr val="bg1"/>
                </a:solidFill>
                <a:latin typeface="+mn-lt"/>
              </a:rPr>
              <a:t>Choose a Strategy</a:t>
            </a:r>
            <a:endParaRPr lang="en-US" dirty="0">
              <a:solidFill>
                <a:schemeClr val="bg1"/>
              </a:solidFill>
              <a:latin typeface="+mn-lt"/>
            </a:endParaRPr>
          </a:p>
        </p:txBody>
      </p:sp>
      <p:sp>
        <p:nvSpPr>
          <p:cNvPr id="6" name="Content Placeholder 5"/>
          <p:cNvSpPr>
            <a:spLocks noGrp="1"/>
          </p:cNvSpPr>
          <p:nvPr>
            <p:ph idx="1"/>
          </p:nvPr>
        </p:nvSpPr>
        <p:spPr>
          <a:xfrm>
            <a:off x="1219200" y="2133601"/>
            <a:ext cx="7848600" cy="3505199"/>
          </a:xfrm>
        </p:spPr>
        <p:txBody>
          <a:bodyPr>
            <a:normAutofit fontScale="92500" lnSpcReduction="10000"/>
          </a:bodyPr>
          <a:lstStyle/>
          <a:p>
            <a:pPr marL="0" lvl="0" indent="0">
              <a:buNone/>
            </a:pPr>
            <a:r>
              <a:rPr lang="en-US" sz="2600" dirty="0">
                <a:latin typeface="Garamond" pitchFamily="18" charset="0"/>
              </a:rPr>
              <a:t>• </a:t>
            </a:r>
            <a:r>
              <a:rPr lang="en-US" sz="2600" dirty="0" smtClean="0">
                <a:latin typeface="Garamond" pitchFamily="18" charset="0"/>
              </a:rPr>
              <a:t> </a:t>
            </a:r>
            <a:r>
              <a:rPr lang="en-US" sz="2600" dirty="0"/>
              <a:t>Stakeholder Analysis</a:t>
            </a:r>
          </a:p>
          <a:p>
            <a:pPr marL="457200" lvl="1" indent="0">
              <a:buNone/>
            </a:pPr>
            <a:r>
              <a:rPr lang="en-US" sz="1900" dirty="0"/>
              <a:t>◦  How ready are the stakeholders for the change?</a:t>
            </a:r>
          </a:p>
          <a:p>
            <a:r>
              <a:rPr lang="en-US" sz="2600" dirty="0" smtClean="0"/>
              <a:t>Tempo and Time Available </a:t>
            </a:r>
          </a:p>
          <a:p>
            <a:pPr lvl="0"/>
            <a:r>
              <a:rPr lang="en-US" sz="2600" dirty="0" smtClean="0"/>
              <a:t>Extent of the Change</a:t>
            </a:r>
          </a:p>
          <a:p>
            <a:pPr marL="457200" lvl="1" indent="0">
              <a:buNone/>
            </a:pPr>
            <a:r>
              <a:rPr lang="en-US" sz="1900" dirty="0" smtClean="0"/>
              <a:t>◦  What is the scope or number of individuals and units involved?</a:t>
            </a:r>
          </a:p>
          <a:p>
            <a:pPr marL="457200" lvl="1" indent="0">
              <a:buNone/>
            </a:pPr>
            <a:r>
              <a:rPr lang="en-US" sz="1900" dirty="0"/>
              <a:t>◦ </a:t>
            </a:r>
            <a:r>
              <a:rPr lang="en-US" sz="1900" dirty="0" smtClean="0"/>
              <a:t> What is the depth of change? How many processes and behaviors </a:t>
            </a:r>
          </a:p>
          <a:p>
            <a:pPr marL="457200" lvl="1" indent="0">
              <a:buNone/>
            </a:pPr>
            <a:r>
              <a:rPr lang="en-US" sz="1900" dirty="0" smtClean="0"/>
              <a:t>    need to change?</a:t>
            </a:r>
          </a:p>
          <a:p>
            <a:pPr lvl="0"/>
            <a:r>
              <a:rPr lang="en-US" sz="2600" dirty="0" smtClean="0"/>
              <a:t>Change Leader Analysis</a:t>
            </a:r>
          </a:p>
          <a:p>
            <a:pPr marL="457200" lvl="1" indent="0">
              <a:buNone/>
            </a:pPr>
            <a:r>
              <a:rPr lang="en-US" sz="1900" dirty="0"/>
              <a:t>◦ </a:t>
            </a:r>
            <a:r>
              <a:rPr lang="en-US" sz="1900" dirty="0" smtClean="0"/>
              <a:t> How ready are the change leaders/unit managers? Do they have </a:t>
            </a:r>
          </a:p>
          <a:p>
            <a:pPr marL="457200" lvl="1" indent="0">
              <a:buNone/>
            </a:pPr>
            <a:r>
              <a:rPr lang="en-US" sz="1900" dirty="0"/>
              <a:t> </a:t>
            </a:r>
            <a:r>
              <a:rPr lang="en-US" sz="1900" dirty="0" smtClean="0"/>
              <a:t>   the time to lead the change?</a:t>
            </a:r>
            <a:endParaRPr lang="en-US" sz="3500" dirty="0"/>
          </a:p>
        </p:txBody>
      </p:sp>
      <p:sp>
        <p:nvSpPr>
          <p:cNvPr id="7" name="TextBox 6"/>
          <p:cNvSpPr txBox="1"/>
          <p:nvPr/>
        </p:nvSpPr>
        <p:spPr>
          <a:xfrm>
            <a:off x="5638800" y="5496580"/>
            <a:ext cx="2743200" cy="461665"/>
          </a:xfrm>
          <a:prstGeom prst="rect">
            <a:avLst/>
          </a:prstGeom>
          <a:noFill/>
        </p:spPr>
        <p:txBody>
          <a:bodyPr wrap="square" rtlCol="0">
            <a:spAutoFit/>
          </a:bodyPr>
          <a:lstStyle/>
          <a:p>
            <a:r>
              <a:rPr lang="en-US" sz="1200" dirty="0" smtClean="0"/>
              <a:t>Adapted from Connor, Lake, </a:t>
            </a:r>
            <a:r>
              <a:rPr lang="en-US" sz="1200" dirty="0" err="1" smtClean="0"/>
              <a:t>Stackman</a:t>
            </a:r>
            <a:r>
              <a:rPr lang="en-US" sz="1200" dirty="0" smtClean="0"/>
              <a:t>:  </a:t>
            </a:r>
            <a:r>
              <a:rPr lang="en-US" sz="1200" i="1" dirty="0" smtClean="0"/>
              <a:t>Managing Organizational Change</a:t>
            </a:r>
            <a:endParaRPr lang="en-US" sz="1200" i="1" dirty="0"/>
          </a:p>
        </p:txBody>
      </p:sp>
    </p:spTree>
    <p:extLst>
      <p:ext uri="{BB962C8B-B14F-4D97-AF65-F5344CB8AC3E}">
        <p14:creationId xmlns:p14="http://schemas.microsoft.com/office/powerpoint/2010/main" val="50813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750"/>
                                        <p:tgtEl>
                                          <p:spTgt spid="6">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75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75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75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750"/>
                                        <p:tgtEl>
                                          <p:spTgt spid="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75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750"/>
                                        <p:tgtEl>
                                          <p:spTgt spid="6">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750"/>
                                        <p:tgtEl>
                                          <p:spTgt spid="6">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fade">
                                      <p:cBhvr>
                                        <p:cTn id="36" dur="750"/>
                                        <p:tgtEl>
                                          <p:spTgt spid="6">
                                            <p:txEl>
                                              <p:pRg st="9" end="9"/>
                                            </p:txEl>
                                          </p:spTgt>
                                        </p:tgtEl>
                                      </p:cBhvr>
                                    </p:animEffect>
                                  </p:childTnLst>
                                </p:cTn>
                              </p:par>
                            </p:childTnLst>
                          </p:cTn>
                        </p:par>
                        <p:par>
                          <p:cTn id="37" fill="hold">
                            <p:stCondLst>
                              <p:cond delay="2250"/>
                            </p:stCondLst>
                            <p:childTnLst>
                              <p:par>
                                <p:cTn id="38" presetID="10" presetClass="entr" presetSubtype="0" fill="hold"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fade">
                                      <p:cBhvr>
                                        <p:cTn id="40" dur="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457200" y="152400"/>
            <a:ext cx="8229600" cy="1143000"/>
          </a:xfrm>
        </p:spPr>
        <p:txBody>
          <a:bodyPr>
            <a:normAutofit/>
          </a:bodyPr>
          <a:lstStyle/>
          <a:p>
            <a:r>
              <a:rPr lang="en-US" dirty="0" smtClean="0">
                <a:solidFill>
                  <a:schemeClr val="bg1"/>
                </a:solidFill>
                <a:latin typeface="+mn-lt"/>
              </a:rPr>
              <a:t>Choose a Strategy</a:t>
            </a:r>
            <a:endParaRPr lang="en-US" dirty="0">
              <a:solidFill>
                <a:schemeClr val="bg1"/>
              </a:solidFill>
              <a:latin typeface="+mn-lt"/>
            </a:endParaRPr>
          </a:p>
        </p:txBody>
      </p:sp>
      <p:sp>
        <p:nvSpPr>
          <p:cNvPr id="35843" name="Rectangle 3"/>
          <p:cNvSpPr>
            <a:spLocks noGrp="1" noChangeArrowheads="1"/>
          </p:cNvSpPr>
          <p:nvPr>
            <p:ph type="body" idx="1"/>
          </p:nvPr>
        </p:nvSpPr>
        <p:spPr>
          <a:xfrm>
            <a:off x="1676400" y="2057400"/>
            <a:ext cx="8229600" cy="3581400"/>
          </a:xfrm>
        </p:spPr>
        <p:txBody>
          <a:bodyPr>
            <a:normAutofit lnSpcReduction="10000"/>
          </a:bodyPr>
          <a:lstStyle/>
          <a:p>
            <a:pPr marL="0" indent="0">
              <a:lnSpc>
                <a:spcPct val="90000"/>
              </a:lnSpc>
              <a:buNone/>
            </a:pPr>
            <a:r>
              <a:rPr lang="en-US" sz="2400" dirty="0" smtClean="0">
                <a:latin typeface="Garamond" pitchFamily="18" charset="0"/>
              </a:rPr>
              <a:t>•  </a:t>
            </a:r>
            <a:r>
              <a:rPr lang="en-US" sz="1800" b="1" dirty="0" smtClean="0"/>
              <a:t>Facilitative</a:t>
            </a:r>
            <a:r>
              <a:rPr lang="en-US" sz="1800" dirty="0" smtClean="0"/>
              <a:t>  </a:t>
            </a:r>
          </a:p>
          <a:p>
            <a:pPr marL="457200" lvl="1" indent="0">
              <a:lnSpc>
                <a:spcPct val="90000"/>
              </a:lnSpc>
              <a:buNone/>
            </a:pPr>
            <a:r>
              <a:rPr lang="en-US" sz="1800" dirty="0" smtClean="0"/>
              <a:t>◦  Do we need to involve the stakeholders? How?  </a:t>
            </a:r>
          </a:p>
          <a:p>
            <a:pPr marL="457200" lvl="1" indent="0">
              <a:lnSpc>
                <a:spcPct val="90000"/>
              </a:lnSpc>
              <a:buNone/>
            </a:pPr>
            <a:r>
              <a:rPr lang="en-US" sz="1800" dirty="0"/>
              <a:t>	</a:t>
            </a:r>
            <a:r>
              <a:rPr lang="en-US" sz="1800" dirty="0" smtClean="0"/>
              <a:t>Stakeholders and non-stakeholders (size and trust)</a:t>
            </a:r>
          </a:p>
          <a:p>
            <a:pPr marL="457200" lvl="1" indent="0">
              <a:lnSpc>
                <a:spcPct val="90000"/>
              </a:lnSpc>
              <a:buNone/>
            </a:pPr>
            <a:r>
              <a:rPr lang="en-US" sz="1800" dirty="0" smtClean="0"/>
              <a:t>◦  What information do we need from them?</a:t>
            </a:r>
          </a:p>
          <a:p>
            <a:pPr marL="0" indent="0">
              <a:lnSpc>
                <a:spcPct val="90000"/>
              </a:lnSpc>
              <a:buNone/>
            </a:pPr>
            <a:r>
              <a:rPr lang="en-US" sz="1800" b="1" dirty="0"/>
              <a:t>• </a:t>
            </a:r>
            <a:r>
              <a:rPr lang="en-US" sz="1800" b="1" dirty="0" smtClean="0"/>
              <a:t> Informational </a:t>
            </a:r>
          </a:p>
          <a:p>
            <a:pPr marL="457200" lvl="1" indent="0">
              <a:lnSpc>
                <a:spcPct val="90000"/>
              </a:lnSpc>
              <a:buNone/>
            </a:pPr>
            <a:r>
              <a:rPr lang="en-US" sz="1800" dirty="0" smtClean="0"/>
              <a:t>◦  Who needs information about this change?  What level of detail?</a:t>
            </a:r>
          </a:p>
          <a:p>
            <a:pPr marL="0" indent="0">
              <a:lnSpc>
                <a:spcPct val="90000"/>
              </a:lnSpc>
              <a:buNone/>
            </a:pPr>
            <a:r>
              <a:rPr lang="en-US" sz="1800" b="1" dirty="0"/>
              <a:t>• </a:t>
            </a:r>
            <a:r>
              <a:rPr lang="en-US" sz="1800" b="1" dirty="0" smtClean="0"/>
              <a:t> Attitudinal </a:t>
            </a:r>
          </a:p>
          <a:p>
            <a:pPr marL="457200" lvl="1" indent="0">
              <a:lnSpc>
                <a:spcPct val="90000"/>
              </a:lnSpc>
              <a:buNone/>
            </a:pPr>
            <a:r>
              <a:rPr lang="en-US" sz="1800" dirty="0" smtClean="0"/>
              <a:t>◦  Do we need to change perceptions?</a:t>
            </a:r>
          </a:p>
          <a:p>
            <a:pPr marL="457200" lvl="1" indent="0">
              <a:lnSpc>
                <a:spcPct val="90000"/>
              </a:lnSpc>
              <a:buNone/>
            </a:pPr>
            <a:r>
              <a:rPr lang="en-US" sz="1800" dirty="0" smtClean="0"/>
              <a:t>◦  Is there already acceptance about why and why now?</a:t>
            </a:r>
          </a:p>
          <a:p>
            <a:pPr marL="457200" lvl="1" indent="0">
              <a:lnSpc>
                <a:spcPct val="90000"/>
              </a:lnSpc>
              <a:buNone/>
            </a:pPr>
            <a:r>
              <a:rPr lang="en-US" sz="1800" dirty="0"/>
              <a:t>◦ </a:t>
            </a:r>
            <a:r>
              <a:rPr lang="en-US" sz="1800" dirty="0" smtClean="0"/>
              <a:t> Do the stakeholders “see” the improvement to be made?</a:t>
            </a:r>
          </a:p>
          <a:p>
            <a:pPr marL="0" indent="0">
              <a:lnSpc>
                <a:spcPct val="90000"/>
              </a:lnSpc>
              <a:buNone/>
            </a:pPr>
            <a:r>
              <a:rPr lang="en-US" sz="1800" dirty="0"/>
              <a:t>• </a:t>
            </a:r>
            <a:r>
              <a:rPr lang="en-US" sz="1800" dirty="0" smtClean="0"/>
              <a:t> </a:t>
            </a:r>
            <a:r>
              <a:rPr lang="en-US" sz="1800" b="1" dirty="0" smtClean="0"/>
              <a:t>Political</a:t>
            </a:r>
          </a:p>
          <a:p>
            <a:pPr marL="457200" lvl="1" indent="0">
              <a:lnSpc>
                <a:spcPct val="90000"/>
              </a:lnSpc>
              <a:buNone/>
            </a:pPr>
            <a:r>
              <a:rPr lang="en-US" sz="1800" dirty="0"/>
              <a:t>◦ </a:t>
            </a:r>
            <a:r>
              <a:rPr lang="en-US" sz="1800" dirty="0" smtClean="0"/>
              <a:t> How can needs of resisters be met?</a:t>
            </a:r>
            <a:endParaRPr lang="en-US" sz="1800" dirty="0"/>
          </a:p>
        </p:txBody>
      </p:sp>
      <p:sp>
        <p:nvSpPr>
          <p:cNvPr id="5" name="TextBox 4"/>
          <p:cNvSpPr txBox="1"/>
          <p:nvPr/>
        </p:nvSpPr>
        <p:spPr>
          <a:xfrm>
            <a:off x="5943600" y="5486400"/>
            <a:ext cx="2971800" cy="461665"/>
          </a:xfrm>
          <a:prstGeom prst="rect">
            <a:avLst/>
          </a:prstGeom>
          <a:noFill/>
        </p:spPr>
        <p:txBody>
          <a:bodyPr wrap="square" rtlCol="0">
            <a:spAutoFit/>
          </a:bodyPr>
          <a:lstStyle/>
          <a:p>
            <a:r>
              <a:rPr lang="en-US" sz="1200" dirty="0" smtClean="0"/>
              <a:t>Adapted from Connor, Lake, </a:t>
            </a:r>
            <a:r>
              <a:rPr lang="en-US" sz="1200" dirty="0" err="1" smtClean="0"/>
              <a:t>Stackman</a:t>
            </a:r>
            <a:r>
              <a:rPr lang="en-US" sz="1200" dirty="0" smtClean="0"/>
              <a:t>:  </a:t>
            </a:r>
            <a:r>
              <a:rPr lang="en-US" sz="1200" i="1" dirty="0" smtClean="0"/>
              <a:t>Managing Organizational Change</a:t>
            </a:r>
            <a:endParaRPr lang="en-US" sz="1200" i="1" dirty="0"/>
          </a:p>
        </p:txBody>
      </p:sp>
    </p:spTree>
    <p:extLst>
      <p:ext uri="{BB962C8B-B14F-4D97-AF65-F5344CB8AC3E}">
        <p14:creationId xmlns:p14="http://schemas.microsoft.com/office/powerpoint/2010/main" val="50813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750"/>
                                        <p:tgtEl>
                                          <p:spTgt spid="358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843">
                                            <p:txEl>
                                              <p:pRg st="1" end="1"/>
                                            </p:txEl>
                                          </p:spTgt>
                                        </p:tgtEl>
                                        <p:attrNameLst>
                                          <p:attrName>style.visibility</p:attrName>
                                        </p:attrNameLst>
                                      </p:cBhvr>
                                      <p:to>
                                        <p:strVal val="visible"/>
                                      </p:to>
                                    </p:set>
                                    <p:animEffect transition="in" filter="fade">
                                      <p:cBhvr>
                                        <p:cTn id="10" dur="750"/>
                                        <p:tgtEl>
                                          <p:spTgt spid="3584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animEffect transition="in" filter="fade">
                                      <p:cBhvr>
                                        <p:cTn id="13" dur="750"/>
                                        <p:tgtEl>
                                          <p:spTgt spid="3584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5843">
                                            <p:txEl>
                                              <p:pRg st="3" end="3"/>
                                            </p:txEl>
                                          </p:spTgt>
                                        </p:tgtEl>
                                        <p:attrNameLst>
                                          <p:attrName>style.visibility</p:attrName>
                                        </p:attrNameLst>
                                      </p:cBhvr>
                                      <p:to>
                                        <p:strVal val="visible"/>
                                      </p:to>
                                    </p:set>
                                    <p:animEffect transition="in" filter="fade">
                                      <p:cBhvr>
                                        <p:cTn id="16" dur="750"/>
                                        <p:tgtEl>
                                          <p:spTgt spid="3584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5843">
                                            <p:txEl>
                                              <p:pRg st="4" end="4"/>
                                            </p:txEl>
                                          </p:spTgt>
                                        </p:tgtEl>
                                        <p:attrNameLst>
                                          <p:attrName>style.visibility</p:attrName>
                                        </p:attrNameLst>
                                      </p:cBhvr>
                                      <p:to>
                                        <p:strVal val="visible"/>
                                      </p:to>
                                    </p:set>
                                    <p:animEffect transition="in" filter="fade">
                                      <p:cBhvr>
                                        <p:cTn id="19" dur="750"/>
                                        <p:tgtEl>
                                          <p:spTgt spid="3584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5843">
                                            <p:txEl>
                                              <p:pRg st="5" end="5"/>
                                            </p:txEl>
                                          </p:spTgt>
                                        </p:tgtEl>
                                        <p:attrNameLst>
                                          <p:attrName>style.visibility</p:attrName>
                                        </p:attrNameLst>
                                      </p:cBhvr>
                                      <p:to>
                                        <p:strVal val="visible"/>
                                      </p:to>
                                    </p:set>
                                    <p:animEffect transition="in" filter="fade">
                                      <p:cBhvr>
                                        <p:cTn id="22" dur="750"/>
                                        <p:tgtEl>
                                          <p:spTgt spid="3584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5843">
                                            <p:txEl>
                                              <p:pRg st="6" end="6"/>
                                            </p:txEl>
                                          </p:spTgt>
                                        </p:tgtEl>
                                        <p:attrNameLst>
                                          <p:attrName>style.visibility</p:attrName>
                                        </p:attrNameLst>
                                      </p:cBhvr>
                                      <p:to>
                                        <p:strVal val="visible"/>
                                      </p:to>
                                    </p:set>
                                    <p:animEffect transition="in" filter="fade">
                                      <p:cBhvr>
                                        <p:cTn id="25" dur="750"/>
                                        <p:tgtEl>
                                          <p:spTgt spid="3584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5843">
                                            <p:txEl>
                                              <p:pRg st="7" end="7"/>
                                            </p:txEl>
                                          </p:spTgt>
                                        </p:tgtEl>
                                        <p:attrNameLst>
                                          <p:attrName>style.visibility</p:attrName>
                                        </p:attrNameLst>
                                      </p:cBhvr>
                                      <p:to>
                                        <p:strVal val="visible"/>
                                      </p:to>
                                    </p:set>
                                    <p:animEffect transition="in" filter="fade">
                                      <p:cBhvr>
                                        <p:cTn id="28" dur="750"/>
                                        <p:tgtEl>
                                          <p:spTgt spid="3584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5843">
                                            <p:txEl>
                                              <p:pRg st="8" end="8"/>
                                            </p:txEl>
                                          </p:spTgt>
                                        </p:tgtEl>
                                        <p:attrNameLst>
                                          <p:attrName>style.visibility</p:attrName>
                                        </p:attrNameLst>
                                      </p:cBhvr>
                                      <p:to>
                                        <p:strVal val="visible"/>
                                      </p:to>
                                    </p:set>
                                    <p:animEffect transition="in" filter="fade">
                                      <p:cBhvr>
                                        <p:cTn id="31" dur="750"/>
                                        <p:tgtEl>
                                          <p:spTgt spid="3584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5843">
                                            <p:txEl>
                                              <p:pRg st="9" end="9"/>
                                            </p:txEl>
                                          </p:spTgt>
                                        </p:tgtEl>
                                        <p:attrNameLst>
                                          <p:attrName>style.visibility</p:attrName>
                                        </p:attrNameLst>
                                      </p:cBhvr>
                                      <p:to>
                                        <p:strVal val="visible"/>
                                      </p:to>
                                    </p:set>
                                    <p:animEffect transition="in" filter="fade">
                                      <p:cBhvr>
                                        <p:cTn id="34" dur="750"/>
                                        <p:tgtEl>
                                          <p:spTgt spid="3584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5843">
                                            <p:txEl>
                                              <p:pRg st="10" end="10"/>
                                            </p:txEl>
                                          </p:spTgt>
                                        </p:tgtEl>
                                        <p:attrNameLst>
                                          <p:attrName>style.visibility</p:attrName>
                                        </p:attrNameLst>
                                      </p:cBhvr>
                                      <p:to>
                                        <p:strVal val="visible"/>
                                      </p:to>
                                    </p:set>
                                    <p:animEffect transition="in" filter="fade">
                                      <p:cBhvr>
                                        <p:cTn id="37" dur="750"/>
                                        <p:tgtEl>
                                          <p:spTgt spid="3584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5843">
                                            <p:txEl>
                                              <p:pRg st="11" end="11"/>
                                            </p:txEl>
                                          </p:spTgt>
                                        </p:tgtEl>
                                        <p:attrNameLst>
                                          <p:attrName>style.visibility</p:attrName>
                                        </p:attrNameLst>
                                      </p:cBhvr>
                                      <p:to>
                                        <p:strVal val="visible"/>
                                      </p:to>
                                    </p:set>
                                    <p:animEffect transition="in" filter="fade">
                                      <p:cBhvr>
                                        <p:cTn id="40" dur="750"/>
                                        <p:tgtEl>
                                          <p:spTgt spid="35843">
                                            <p:txEl>
                                              <p:pRg st="11" end="11"/>
                                            </p:txEl>
                                          </p:spTgt>
                                        </p:tgtEl>
                                      </p:cBhvr>
                                    </p:animEffect>
                                  </p:childTnLst>
                                </p:cTn>
                              </p:par>
                            </p:childTnLst>
                          </p:cTn>
                        </p:par>
                        <p:par>
                          <p:cTn id="41" fill="hold">
                            <p:stCondLst>
                              <p:cond delay="750"/>
                            </p:stCondLst>
                            <p:childTnLst>
                              <p:par>
                                <p:cTn id="42" presetID="10" presetClass="entr" presetSubtype="0" fill="hold" nodeType="after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4000" dirty="0" smtClean="0">
                <a:solidFill>
                  <a:schemeClr val="bg1"/>
                </a:solidFill>
                <a:latin typeface="+mn-lt"/>
              </a:rPr>
              <a:t>More about Facilitative Processes</a:t>
            </a:r>
            <a:endParaRPr lang="en-US" sz="4000" dirty="0">
              <a:solidFill>
                <a:schemeClr val="bg1"/>
              </a:solidFill>
              <a:latin typeface="+mn-lt"/>
            </a:endParaRPr>
          </a:p>
        </p:txBody>
      </p:sp>
      <p:sp>
        <p:nvSpPr>
          <p:cNvPr id="3" name="Content Placeholder 2"/>
          <p:cNvSpPr>
            <a:spLocks noGrp="1"/>
          </p:cNvSpPr>
          <p:nvPr>
            <p:ph idx="1"/>
          </p:nvPr>
        </p:nvSpPr>
        <p:spPr>
          <a:xfrm>
            <a:off x="1600200" y="1981200"/>
            <a:ext cx="6248400" cy="4525963"/>
          </a:xfrm>
        </p:spPr>
        <p:txBody>
          <a:bodyPr/>
          <a:lstStyle/>
          <a:p>
            <a:r>
              <a:rPr lang="en-US" dirty="0" smtClean="0"/>
              <a:t>Builds ownership</a:t>
            </a:r>
          </a:p>
          <a:p>
            <a:r>
              <a:rPr lang="en-US" dirty="0" smtClean="0"/>
              <a:t>Creates a v</a:t>
            </a:r>
            <a:r>
              <a:rPr lang="en-US" dirty="0" smtClean="0"/>
              <a:t>irtual endowment (shared experience of imagining a different future)</a:t>
            </a:r>
          </a:p>
          <a:p>
            <a:r>
              <a:rPr lang="en-US" dirty="0" smtClean="0"/>
              <a:t>Tension between proposers and opponents	  </a:t>
            </a:r>
            <a:endParaRPr lang="en-US" dirty="0"/>
          </a:p>
        </p:txBody>
      </p:sp>
      <p:sp>
        <p:nvSpPr>
          <p:cNvPr id="4" name="Rectangle 3"/>
          <p:cNvSpPr/>
          <p:nvPr/>
        </p:nvSpPr>
        <p:spPr>
          <a:xfrm>
            <a:off x="4572000" y="5334000"/>
            <a:ext cx="4114800" cy="523220"/>
          </a:xfrm>
          <a:prstGeom prst="rect">
            <a:avLst/>
          </a:prstGeom>
        </p:spPr>
        <p:txBody>
          <a:bodyPr wrap="square">
            <a:spAutoFit/>
          </a:bodyPr>
          <a:lstStyle/>
          <a:p>
            <a:r>
              <a:rPr lang="en-US" sz="1400" dirty="0"/>
              <a:t>Adapted from </a:t>
            </a:r>
            <a:r>
              <a:rPr lang="en-US" sz="1400" dirty="0" err="1" smtClean="0"/>
              <a:t>Tagg</a:t>
            </a:r>
            <a:r>
              <a:rPr lang="en-US" sz="1400" dirty="0" smtClean="0"/>
              <a:t>:  </a:t>
            </a:r>
          </a:p>
          <a:p>
            <a:r>
              <a:rPr lang="en-US" sz="1400" i="1" dirty="0" smtClean="0"/>
              <a:t>Why Does the Faculty Resist Change? </a:t>
            </a:r>
            <a:endParaRPr lang="en-US" sz="1400" i="1" dirty="0"/>
          </a:p>
        </p:txBody>
      </p:sp>
    </p:spTree>
    <p:extLst>
      <p:ext uri="{BB962C8B-B14F-4D97-AF65-F5344CB8AC3E}">
        <p14:creationId xmlns:p14="http://schemas.microsoft.com/office/powerpoint/2010/main" val="285097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4000" dirty="0" smtClean="0">
                <a:solidFill>
                  <a:schemeClr val="bg1"/>
                </a:solidFill>
                <a:latin typeface="+mn-lt"/>
              </a:rPr>
              <a:t>How do individuals experience change?</a:t>
            </a:r>
            <a:endParaRPr lang="en-US" sz="4000" dirty="0">
              <a:solidFill>
                <a:schemeClr val="bg1"/>
              </a:solidFill>
              <a:latin typeface="+mn-lt"/>
            </a:endParaRPr>
          </a:p>
        </p:txBody>
      </p:sp>
      <p:sp>
        <p:nvSpPr>
          <p:cNvPr id="3" name="Content Placeholder 2"/>
          <p:cNvSpPr>
            <a:spLocks noGrp="1"/>
          </p:cNvSpPr>
          <p:nvPr>
            <p:ph idx="1"/>
          </p:nvPr>
        </p:nvSpPr>
        <p:spPr>
          <a:xfrm>
            <a:off x="3276600" y="2667000"/>
            <a:ext cx="6248400" cy="4525963"/>
          </a:xfrm>
        </p:spPr>
        <p:txBody>
          <a:bodyPr/>
          <a:lstStyle/>
          <a:p>
            <a:r>
              <a:rPr lang="en-US" dirty="0" smtClean="0"/>
              <a:t>Task </a:t>
            </a:r>
          </a:p>
          <a:p>
            <a:r>
              <a:rPr lang="en-US" dirty="0" smtClean="0"/>
              <a:t>Relationships</a:t>
            </a:r>
          </a:p>
          <a:p>
            <a:r>
              <a:rPr lang="en-US" dirty="0" smtClean="0"/>
              <a:t>Identity</a:t>
            </a:r>
            <a:endParaRPr lang="en-US" dirty="0"/>
          </a:p>
        </p:txBody>
      </p:sp>
    </p:spTree>
    <p:extLst>
      <p:ext uri="{BB962C8B-B14F-4D97-AF65-F5344CB8AC3E}">
        <p14:creationId xmlns:p14="http://schemas.microsoft.com/office/powerpoint/2010/main" val="271204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457200" y="152400"/>
            <a:ext cx="8229600" cy="1143000"/>
          </a:xfrm>
        </p:spPr>
        <p:txBody>
          <a:bodyPr>
            <a:normAutofit/>
          </a:bodyPr>
          <a:lstStyle/>
          <a:p>
            <a:r>
              <a:rPr lang="en-US" dirty="0" smtClean="0">
                <a:solidFill>
                  <a:schemeClr val="bg1"/>
                </a:solidFill>
                <a:latin typeface="+mn-lt"/>
              </a:rPr>
              <a:t>Reasons for Resistance </a:t>
            </a:r>
            <a:endParaRPr lang="en-US" dirty="0">
              <a:solidFill>
                <a:schemeClr val="bg1"/>
              </a:solidFill>
              <a:latin typeface="+mn-lt"/>
            </a:endParaRPr>
          </a:p>
        </p:txBody>
      </p:sp>
      <p:sp>
        <p:nvSpPr>
          <p:cNvPr id="4" name="TextBox 3"/>
          <p:cNvSpPr txBox="1"/>
          <p:nvPr/>
        </p:nvSpPr>
        <p:spPr>
          <a:xfrm>
            <a:off x="5791200" y="5486400"/>
            <a:ext cx="2971800" cy="461665"/>
          </a:xfrm>
          <a:prstGeom prst="rect">
            <a:avLst/>
          </a:prstGeom>
          <a:noFill/>
        </p:spPr>
        <p:txBody>
          <a:bodyPr wrap="square" rtlCol="0">
            <a:spAutoFit/>
          </a:bodyPr>
          <a:lstStyle/>
          <a:p>
            <a:r>
              <a:rPr lang="en-US" sz="1200" dirty="0" smtClean="0"/>
              <a:t>Adapted from Connor, Lake, </a:t>
            </a:r>
            <a:r>
              <a:rPr lang="en-US" sz="1200" dirty="0" err="1" smtClean="0"/>
              <a:t>Stackman</a:t>
            </a:r>
            <a:r>
              <a:rPr lang="en-US" sz="1200" dirty="0" smtClean="0"/>
              <a:t>:  </a:t>
            </a:r>
            <a:r>
              <a:rPr lang="en-US" sz="1200" i="1" dirty="0" smtClean="0"/>
              <a:t>Managing Organizational Change </a:t>
            </a:r>
            <a:endParaRPr lang="en-US" sz="1200" i="1" dirty="0"/>
          </a:p>
        </p:txBody>
      </p:sp>
      <p:sp>
        <p:nvSpPr>
          <p:cNvPr id="2" name="Content Placeholder 1"/>
          <p:cNvSpPr>
            <a:spLocks noGrp="1"/>
          </p:cNvSpPr>
          <p:nvPr>
            <p:ph idx="1"/>
          </p:nvPr>
        </p:nvSpPr>
        <p:spPr>
          <a:xfrm>
            <a:off x="914400" y="1422102"/>
            <a:ext cx="8229600" cy="4525963"/>
          </a:xfrm>
        </p:spPr>
        <p:txBody>
          <a:bodyPr/>
          <a:lstStyle/>
          <a:p>
            <a:endParaRPr lang="en-US" dirty="0" smtClean="0"/>
          </a:p>
          <a:p>
            <a:endParaRPr lang="en-US" dirty="0"/>
          </a:p>
          <a:p>
            <a:pPr lvl="2"/>
            <a:r>
              <a:rPr lang="en-US" sz="3600" dirty="0" smtClean="0"/>
              <a:t>I don’t understand; I </a:t>
            </a:r>
            <a:r>
              <a:rPr lang="en-US" sz="3600" dirty="0" smtClean="0"/>
              <a:t>disagree. </a:t>
            </a:r>
            <a:endParaRPr lang="en-US" sz="3600" dirty="0" smtClean="0"/>
          </a:p>
          <a:p>
            <a:pPr lvl="2"/>
            <a:r>
              <a:rPr lang="en-US" sz="3600" dirty="0" smtClean="0"/>
              <a:t>I understand but I am afraid.</a:t>
            </a:r>
          </a:p>
          <a:p>
            <a:pPr lvl="2"/>
            <a:r>
              <a:rPr lang="en-US" sz="3600" dirty="0" smtClean="0"/>
              <a:t>I don’t know what to do.</a:t>
            </a:r>
          </a:p>
        </p:txBody>
      </p:sp>
    </p:spTree>
    <p:extLst>
      <p:ext uri="{BB962C8B-B14F-4D97-AF65-F5344CB8AC3E}">
        <p14:creationId xmlns:p14="http://schemas.microsoft.com/office/powerpoint/2010/main" val="2807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457200" y="152400"/>
            <a:ext cx="8229600" cy="1143000"/>
          </a:xfrm>
        </p:spPr>
        <p:txBody>
          <a:bodyPr>
            <a:normAutofit/>
          </a:bodyPr>
          <a:lstStyle/>
          <a:p>
            <a:r>
              <a:rPr lang="en-US" dirty="0" smtClean="0">
                <a:solidFill>
                  <a:schemeClr val="bg1"/>
                </a:solidFill>
                <a:latin typeface="+mn-lt"/>
              </a:rPr>
              <a:t>Reasons for Resistance </a:t>
            </a:r>
            <a:endParaRPr lang="en-US" dirty="0">
              <a:solidFill>
                <a:schemeClr val="bg1"/>
              </a:solidFill>
              <a:latin typeface="+mn-lt"/>
            </a:endParaRPr>
          </a:p>
        </p:txBody>
      </p:sp>
      <p:sp>
        <p:nvSpPr>
          <p:cNvPr id="40963" name="Rectangle 3"/>
          <p:cNvSpPr>
            <a:spLocks noGrp="1" noChangeArrowheads="1"/>
          </p:cNvSpPr>
          <p:nvPr>
            <p:ph type="body" idx="1"/>
          </p:nvPr>
        </p:nvSpPr>
        <p:spPr>
          <a:xfrm>
            <a:off x="1600200" y="2209800"/>
            <a:ext cx="6172200" cy="4525963"/>
          </a:xfrm>
        </p:spPr>
        <p:txBody>
          <a:bodyPr/>
          <a:lstStyle/>
          <a:p>
            <a:pPr marL="0" indent="0">
              <a:buNone/>
            </a:pPr>
            <a:r>
              <a:rPr lang="en-US" sz="3600" b="1" baseline="30000" dirty="0" smtClean="0"/>
              <a:t>I don’t understand. </a:t>
            </a:r>
          </a:p>
          <a:p>
            <a:r>
              <a:rPr lang="en-US" baseline="30000" dirty="0" smtClean="0"/>
              <a:t>What </a:t>
            </a:r>
            <a:r>
              <a:rPr lang="en-US" baseline="30000" dirty="0"/>
              <a:t>is this about? (substance and </a:t>
            </a:r>
            <a:r>
              <a:rPr lang="en-US" baseline="30000" dirty="0" smtClean="0"/>
              <a:t>details)</a:t>
            </a:r>
          </a:p>
          <a:p>
            <a:r>
              <a:rPr lang="en-US" baseline="30000" dirty="0" smtClean="0"/>
              <a:t>Why </a:t>
            </a:r>
            <a:r>
              <a:rPr lang="en-US" baseline="30000" dirty="0"/>
              <a:t>are we doing </a:t>
            </a:r>
            <a:r>
              <a:rPr lang="en-US" baseline="30000" dirty="0" smtClean="0"/>
              <a:t>this?</a:t>
            </a:r>
          </a:p>
          <a:p>
            <a:r>
              <a:rPr lang="en-US" baseline="30000" dirty="0" smtClean="0"/>
              <a:t>Are </a:t>
            </a:r>
            <a:r>
              <a:rPr lang="en-US" baseline="30000" dirty="0"/>
              <a:t>you really serious? </a:t>
            </a:r>
          </a:p>
          <a:p>
            <a:r>
              <a:rPr lang="en-US" baseline="30000" dirty="0" smtClean="0"/>
              <a:t>Is </a:t>
            </a:r>
            <a:r>
              <a:rPr lang="en-US" baseline="30000" dirty="0"/>
              <a:t>this really going to happen? </a:t>
            </a:r>
            <a:r>
              <a:rPr lang="en-US" baseline="30000" dirty="0" smtClean="0"/>
              <a:t>(</a:t>
            </a:r>
            <a:r>
              <a:rPr lang="en-US" baseline="30000" dirty="0"/>
              <a:t>the I-can-wait-it-out </a:t>
            </a:r>
            <a:r>
              <a:rPr lang="en-US" baseline="30000" dirty="0" smtClean="0"/>
              <a:t>syndrome)</a:t>
            </a:r>
          </a:p>
          <a:p>
            <a:pPr marL="0" indent="0">
              <a:buNone/>
            </a:pPr>
            <a:r>
              <a:rPr lang="en-US" sz="3600" b="1" baseline="30000" dirty="0" smtClean="0"/>
              <a:t>I </a:t>
            </a:r>
            <a:r>
              <a:rPr lang="en-US" sz="3600" b="1" baseline="30000" dirty="0"/>
              <a:t>disagree.</a:t>
            </a:r>
            <a:endParaRPr lang="en-US" sz="3600" b="1" dirty="0"/>
          </a:p>
          <a:p>
            <a:pPr marL="457200" lvl="1" indent="0" algn="ctr">
              <a:lnSpc>
                <a:spcPct val="80000"/>
              </a:lnSpc>
              <a:buNone/>
            </a:pPr>
            <a:r>
              <a:rPr lang="en-US" b="1" i="1" baseline="30000" dirty="0"/>
              <a:t>Thought-based </a:t>
            </a:r>
            <a:r>
              <a:rPr lang="en-US" b="1" i="1" baseline="30000" dirty="0" smtClean="0"/>
              <a:t>Resistance</a:t>
            </a:r>
            <a:endParaRPr lang="en-US" sz="1800" dirty="0"/>
          </a:p>
          <a:p>
            <a:pPr>
              <a:lnSpc>
                <a:spcPct val="80000"/>
              </a:lnSpc>
            </a:pPr>
            <a:endParaRPr lang="en-US" sz="2000" dirty="0">
              <a:latin typeface="Garamond" pitchFamily="18" charset="0"/>
            </a:endParaRPr>
          </a:p>
        </p:txBody>
      </p:sp>
      <p:sp>
        <p:nvSpPr>
          <p:cNvPr id="4" name="TextBox 3"/>
          <p:cNvSpPr txBox="1"/>
          <p:nvPr/>
        </p:nvSpPr>
        <p:spPr>
          <a:xfrm>
            <a:off x="5791200" y="5486400"/>
            <a:ext cx="2971800" cy="461665"/>
          </a:xfrm>
          <a:prstGeom prst="rect">
            <a:avLst/>
          </a:prstGeom>
          <a:noFill/>
        </p:spPr>
        <p:txBody>
          <a:bodyPr wrap="square" rtlCol="0">
            <a:spAutoFit/>
          </a:bodyPr>
          <a:lstStyle/>
          <a:p>
            <a:r>
              <a:rPr lang="en-US" sz="1200" dirty="0" smtClean="0"/>
              <a:t>Adapted from Connor, Lake, </a:t>
            </a:r>
            <a:r>
              <a:rPr lang="en-US" sz="1200" dirty="0" err="1" smtClean="0"/>
              <a:t>Stackman</a:t>
            </a:r>
            <a:r>
              <a:rPr lang="en-US" sz="1200" dirty="0" smtClean="0"/>
              <a:t>:  </a:t>
            </a:r>
            <a:r>
              <a:rPr lang="en-US" sz="1200" i="1" dirty="0" smtClean="0"/>
              <a:t>Managing Organizational Change </a:t>
            </a:r>
            <a:endParaRPr lang="en-US" sz="1200" i="1" dirty="0"/>
          </a:p>
        </p:txBody>
      </p:sp>
    </p:spTree>
    <p:extLst>
      <p:ext uri="{BB962C8B-B14F-4D97-AF65-F5344CB8AC3E}">
        <p14:creationId xmlns:p14="http://schemas.microsoft.com/office/powerpoint/2010/main" val="106271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457200" y="152400"/>
            <a:ext cx="8229600" cy="1143000"/>
          </a:xfrm>
        </p:spPr>
        <p:txBody>
          <a:bodyPr>
            <a:normAutofit/>
          </a:bodyPr>
          <a:lstStyle/>
          <a:p>
            <a:r>
              <a:rPr lang="en-US" dirty="0" smtClean="0">
                <a:solidFill>
                  <a:schemeClr val="bg1"/>
                </a:solidFill>
                <a:latin typeface="+mn-lt"/>
              </a:rPr>
              <a:t>Reasons for Resistance </a:t>
            </a:r>
            <a:endParaRPr lang="en-US" dirty="0">
              <a:solidFill>
                <a:schemeClr val="bg1"/>
              </a:solidFill>
              <a:latin typeface="+mn-lt"/>
            </a:endParaRPr>
          </a:p>
        </p:txBody>
      </p:sp>
      <p:sp>
        <p:nvSpPr>
          <p:cNvPr id="40963" name="Rectangle 3"/>
          <p:cNvSpPr>
            <a:spLocks noGrp="1" noChangeArrowheads="1"/>
          </p:cNvSpPr>
          <p:nvPr>
            <p:ph type="body" idx="1"/>
          </p:nvPr>
        </p:nvSpPr>
        <p:spPr>
          <a:xfrm>
            <a:off x="1524000" y="2057400"/>
            <a:ext cx="5867400" cy="4525963"/>
          </a:xfrm>
        </p:spPr>
        <p:txBody>
          <a:bodyPr/>
          <a:lstStyle/>
          <a:p>
            <a:pPr marL="0" indent="0">
              <a:buNone/>
            </a:pPr>
            <a:r>
              <a:rPr lang="en-US" sz="3600" b="1" baseline="30000" dirty="0" smtClean="0"/>
              <a:t>I </a:t>
            </a:r>
            <a:r>
              <a:rPr lang="en-US" sz="3600" b="1" baseline="30000" dirty="0"/>
              <a:t>understand but I am </a:t>
            </a:r>
            <a:r>
              <a:rPr lang="en-US" sz="3600" b="1" baseline="30000" dirty="0" smtClean="0"/>
              <a:t>afraid.</a:t>
            </a:r>
          </a:p>
          <a:p>
            <a:r>
              <a:rPr lang="en-US" baseline="30000" dirty="0" smtClean="0"/>
              <a:t>Threat </a:t>
            </a:r>
            <a:r>
              <a:rPr lang="en-US" baseline="30000" dirty="0"/>
              <a:t>to </a:t>
            </a:r>
            <a:r>
              <a:rPr lang="en-US" baseline="30000" dirty="0" smtClean="0"/>
              <a:t>self-confidence</a:t>
            </a:r>
          </a:p>
          <a:p>
            <a:r>
              <a:rPr lang="en-US" baseline="30000" dirty="0" smtClean="0"/>
              <a:t>Threat </a:t>
            </a:r>
            <a:r>
              <a:rPr lang="en-US" baseline="30000" dirty="0"/>
              <a:t>to security (loss of </a:t>
            </a:r>
            <a:r>
              <a:rPr lang="en-US" baseline="30000" dirty="0" smtClean="0"/>
              <a:t>employment/salary)</a:t>
            </a:r>
          </a:p>
          <a:p>
            <a:r>
              <a:rPr lang="en-US" baseline="30000" dirty="0" smtClean="0"/>
              <a:t>Loss </a:t>
            </a:r>
            <a:r>
              <a:rPr lang="en-US" baseline="30000" dirty="0"/>
              <a:t>of power or </a:t>
            </a:r>
            <a:r>
              <a:rPr lang="en-US" baseline="30000" dirty="0" smtClean="0"/>
              <a:t>status or loss of </a:t>
            </a:r>
            <a:r>
              <a:rPr lang="en-US" baseline="30000" dirty="0" smtClean="0"/>
              <a:t>endowment</a:t>
            </a:r>
            <a:endParaRPr lang="en-US" baseline="30000" dirty="0" smtClean="0"/>
          </a:p>
          <a:p>
            <a:r>
              <a:rPr lang="en-US" baseline="30000" dirty="0" smtClean="0"/>
              <a:t>Threat </a:t>
            </a:r>
            <a:r>
              <a:rPr lang="en-US" baseline="30000" dirty="0"/>
              <a:t>to self-image or confidence</a:t>
            </a:r>
          </a:p>
          <a:p>
            <a:pPr marL="0" indent="0">
              <a:lnSpc>
                <a:spcPts val="3200"/>
              </a:lnSpc>
              <a:spcBef>
                <a:spcPts val="0"/>
              </a:spcBef>
              <a:buNone/>
            </a:pPr>
            <a:r>
              <a:rPr lang="en-US" sz="3600" b="1" baseline="30000" dirty="0" smtClean="0"/>
              <a:t>Is </a:t>
            </a:r>
            <a:r>
              <a:rPr lang="en-US" sz="3600" b="1" baseline="30000" dirty="0"/>
              <a:t>my role fundamentally changing?</a:t>
            </a:r>
          </a:p>
          <a:p>
            <a:pPr marL="0" indent="0">
              <a:lnSpc>
                <a:spcPts val="3200"/>
              </a:lnSpc>
              <a:spcBef>
                <a:spcPts val="0"/>
              </a:spcBef>
              <a:buNone/>
            </a:pPr>
            <a:r>
              <a:rPr lang="en-US" sz="3600" b="1" baseline="30000" dirty="0" smtClean="0"/>
              <a:t>Can </a:t>
            </a:r>
            <a:r>
              <a:rPr lang="en-US" sz="3600" b="1" baseline="30000" dirty="0"/>
              <a:t>I learn something new? </a:t>
            </a:r>
          </a:p>
          <a:p>
            <a:pPr marL="457200" lvl="1" indent="0" algn="ctr">
              <a:lnSpc>
                <a:spcPct val="80000"/>
              </a:lnSpc>
              <a:buNone/>
            </a:pPr>
            <a:endParaRPr lang="en-US" b="1" i="1" baseline="30000" dirty="0" smtClean="0"/>
          </a:p>
          <a:p>
            <a:pPr marL="457200" lvl="1" indent="0" algn="ctr">
              <a:lnSpc>
                <a:spcPct val="80000"/>
              </a:lnSpc>
              <a:buNone/>
            </a:pPr>
            <a:r>
              <a:rPr lang="en-US" b="1" i="1" baseline="30000" dirty="0" smtClean="0"/>
              <a:t>Fear-Based </a:t>
            </a:r>
            <a:r>
              <a:rPr lang="en-US" b="1" i="1" baseline="30000" dirty="0"/>
              <a:t>Resistance </a:t>
            </a:r>
          </a:p>
          <a:p>
            <a:pPr marL="457200" lvl="1" indent="0">
              <a:lnSpc>
                <a:spcPct val="80000"/>
              </a:lnSpc>
              <a:buNone/>
            </a:pPr>
            <a:endParaRPr lang="en-US" sz="3200" dirty="0">
              <a:latin typeface="Garamond" pitchFamily="18" charset="0"/>
            </a:endParaRPr>
          </a:p>
          <a:p>
            <a:pPr lvl="1">
              <a:lnSpc>
                <a:spcPct val="80000"/>
              </a:lnSpc>
            </a:pPr>
            <a:endParaRPr lang="en-US" sz="1800" dirty="0">
              <a:latin typeface="Garamond" pitchFamily="18" charset="0"/>
            </a:endParaRPr>
          </a:p>
          <a:p>
            <a:pPr>
              <a:lnSpc>
                <a:spcPct val="80000"/>
              </a:lnSpc>
            </a:pPr>
            <a:endParaRPr lang="en-US" sz="2000" dirty="0">
              <a:latin typeface="Garamond" pitchFamily="18" charset="0"/>
            </a:endParaRPr>
          </a:p>
        </p:txBody>
      </p:sp>
      <p:sp>
        <p:nvSpPr>
          <p:cNvPr id="4" name="TextBox 3"/>
          <p:cNvSpPr txBox="1"/>
          <p:nvPr/>
        </p:nvSpPr>
        <p:spPr>
          <a:xfrm>
            <a:off x="5791200" y="5486400"/>
            <a:ext cx="2971800" cy="461665"/>
          </a:xfrm>
          <a:prstGeom prst="rect">
            <a:avLst/>
          </a:prstGeom>
          <a:noFill/>
        </p:spPr>
        <p:txBody>
          <a:bodyPr wrap="square" rtlCol="0">
            <a:spAutoFit/>
          </a:bodyPr>
          <a:lstStyle/>
          <a:p>
            <a:r>
              <a:rPr lang="en-US" sz="1200" dirty="0" smtClean="0"/>
              <a:t>Adapted from Connor, Lake, </a:t>
            </a:r>
            <a:r>
              <a:rPr lang="en-US" sz="1200" dirty="0" err="1" smtClean="0"/>
              <a:t>Stackman</a:t>
            </a:r>
            <a:r>
              <a:rPr lang="en-US" sz="1200" dirty="0" smtClean="0"/>
              <a:t>:  </a:t>
            </a:r>
            <a:r>
              <a:rPr lang="en-US" sz="1200" i="1" dirty="0" smtClean="0"/>
              <a:t>Managing Organizational Change </a:t>
            </a:r>
            <a:endParaRPr lang="en-US" sz="1200" i="1" dirty="0"/>
          </a:p>
        </p:txBody>
      </p:sp>
    </p:spTree>
    <p:extLst>
      <p:ext uri="{BB962C8B-B14F-4D97-AF65-F5344CB8AC3E}">
        <p14:creationId xmlns:p14="http://schemas.microsoft.com/office/powerpoint/2010/main" val="311452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457200" y="152400"/>
            <a:ext cx="8229600" cy="1143000"/>
          </a:xfrm>
        </p:spPr>
        <p:txBody>
          <a:bodyPr>
            <a:normAutofit/>
          </a:bodyPr>
          <a:lstStyle/>
          <a:p>
            <a:r>
              <a:rPr lang="en-US" dirty="0" smtClean="0">
                <a:solidFill>
                  <a:schemeClr val="bg1"/>
                </a:solidFill>
                <a:latin typeface="+mn-lt"/>
              </a:rPr>
              <a:t>Reasons for Resistance </a:t>
            </a:r>
            <a:endParaRPr lang="en-US" dirty="0">
              <a:solidFill>
                <a:schemeClr val="bg1"/>
              </a:solidFill>
              <a:latin typeface="+mn-lt"/>
            </a:endParaRPr>
          </a:p>
        </p:txBody>
      </p:sp>
      <p:sp>
        <p:nvSpPr>
          <p:cNvPr id="40963" name="Rectangle 3"/>
          <p:cNvSpPr>
            <a:spLocks noGrp="1" noChangeArrowheads="1"/>
          </p:cNvSpPr>
          <p:nvPr>
            <p:ph type="body" idx="1"/>
          </p:nvPr>
        </p:nvSpPr>
        <p:spPr>
          <a:xfrm>
            <a:off x="1828800" y="1981201"/>
            <a:ext cx="6324600" cy="4724400"/>
          </a:xfrm>
        </p:spPr>
        <p:txBody>
          <a:bodyPr/>
          <a:lstStyle/>
          <a:p>
            <a:pPr marL="0" indent="0">
              <a:lnSpc>
                <a:spcPts val="3200"/>
              </a:lnSpc>
              <a:buNone/>
            </a:pPr>
            <a:r>
              <a:rPr lang="en-US" sz="3600" b="1" baseline="30000" dirty="0" smtClean="0"/>
              <a:t>I </a:t>
            </a:r>
            <a:r>
              <a:rPr lang="en-US" sz="3600" b="1" baseline="30000" dirty="0"/>
              <a:t>am supportive but I don’t know what to do.  </a:t>
            </a:r>
          </a:p>
          <a:p>
            <a:pPr>
              <a:lnSpc>
                <a:spcPts val="2800"/>
              </a:lnSpc>
              <a:spcBef>
                <a:spcPts val="0"/>
              </a:spcBef>
            </a:pPr>
            <a:r>
              <a:rPr lang="en-US" baseline="30000" dirty="0" smtClean="0"/>
              <a:t>What </a:t>
            </a:r>
            <a:r>
              <a:rPr lang="en-US" baseline="30000" dirty="0"/>
              <a:t>specifically is expected of me?  </a:t>
            </a:r>
            <a:endParaRPr lang="en-US" baseline="30000" dirty="0" smtClean="0"/>
          </a:p>
          <a:p>
            <a:pPr>
              <a:lnSpc>
                <a:spcPts val="2800"/>
              </a:lnSpc>
              <a:spcBef>
                <a:spcPts val="0"/>
              </a:spcBef>
            </a:pPr>
            <a:r>
              <a:rPr lang="en-US" baseline="30000" dirty="0" smtClean="0"/>
              <a:t>How </a:t>
            </a:r>
            <a:r>
              <a:rPr lang="en-US" baseline="30000" dirty="0"/>
              <a:t>do I fit into the plan?</a:t>
            </a:r>
          </a:p>
          <a:p>
            <a:pPr marL="0" indent="0">
              <a:lnSpc>
                <a:spcPts val="2800"/>
              </a:lnSpc>
              <a:spcBef>
                <a:spcPts val="0"/>
              </a:spcBef>
              <a:buNone/>
            </a:pPr>
            <a:endParaRPr lang="en-US" sz="3600" baseline="30000" dirty="0" smtClean="0"/>
          </a:p>
          <a:p>
            <a:pPr marL="0" indent="0">
              <a:lnSpc>
                <a:spcPts val="2800"/>
              </a:lnSpc>
              <a:spcBef>
                <a:spcPts val="0"/>
              </a:spcBef>
              <a:buNone/>
            </a:pPr>
            <a:r>
              <a:rPr lang="en-US" sz="3600" baseline="30000" dirty="0" smtClean="0"/>
              <a:t>These fundamental questions can increase productivity:</a:t>
            </a:r>
            <a:endParaRPr lang="en-US" sz="3600" baseline="30000" dirty="0"/>
          </a:p>
          <a:p>
            <a:pPr>
              <a:lnSpc>
                <a:spcPts val="2800"/>
              </a:lnSpc>
              <a:spcBef>
                <a:spcPts val="0"/>
              </a:spcBef>
            </a:pPr>
            <a:r>
              <a:rPr lang="en-US" baseline="30000" dirty="0" smtClean="0"/>
              <a:t>Can </a:t>
            </a:r>
            <a:r>
              <a:rPr lang="en-US" baseline="30000" dirty="0"/>
              <a:t>I learn the new skill?</a:t>
            </a:r>
          </a:p>
          <a:p>
            <a:pPr>
              <a:lnSpc>
                <a:spcPts val="2800"/>
              </a:lnSpc>
              <a:spcBef>
                <a:spcPts val="0"/>
              </a:spcBef>
            </a:pPr>
            <a:r>
              <a:rPr lang="en-US" baseline="30000" dirty="0" smtClean="0"/>
              <a:t>Will </a:t>
            </a:r>
            <a:r>
              <a:rPr lang="en-US" baseline="30000" dirty="0"/>
              <a:t>we have adequate resources to </a:t>
            </a:r>
            <a:r>
              <a:rPr lang="en-US" baseline="30000" dirty="0" smtClean="0"/>
              <a:t> make </a:t>
            </a:r>
            <a:r>
              <a:rPr lang="en-US" baseline="30000" dirty="0"/>
              <a:t>the change </a:t>
            </a:r>
            <a:r>
              <a:rPr lang="en-US" baseline="30000" dirty="0" smtClean="0"/>
              <a:t>be</a:t>
            </a:r>
            <a:r>
              <a:rPr lang="en-US" dirty="0" smtClean="0"/>
              <a:t> </a:t>
            </a:r>
            <a:r>
              <a:rPr lang="en-US" baseline="30000" dirty="0" smtClean="0"/>
              <a:t>successful?</a:t>
            </a:r>
            <a:endParaRPr lang="en-US" dirty="0"/>
          </a:p>
          <a:p>
            <a:pPr marL="0" indent="0" algn="ctr">
              <a:lnSpc>
                <a:spcPts val="2800"/>
              </a:lnSpc>
              <a:spcBef>
                <a:spcPts val="0"/>
              </a:spcBef>
              <a:buNone/>
            </a:pPr>
            <a:r>
              <a:rPr lang="en-US" sz="2800" b="1" i="1" baseline="30000" dirty="0" smtClean="0"/>
              <a:t>Capacity-Based </a:t>
            </a:r>
            <a:r>
              <a:rPr lang="en-US" sz="2800" b="1" i="1" baseline="30000" dirty="0"/>
              <a:t>Resistance</a:t>
            </a:r>
            <a:endParaRPr lang="en-US" sz="2800" i="1" baseline="30000" dirty="0"/>
          </a:p>
          <a:p>
            <a:pPr lvl="1">
              <a:lnSpc>
                <a:spcPct val="80000"/>
              </a:lnSpc>
            </a:pPr>
            <a:endParaRPr lang="en-US" sz="1800" dirty="0">
              <a:latin typeface="Garamond" pitchFamily="18" charset="0"/>
            </a:endParaRPr>
          </a:p>
          <a:p>
            <a:pPr>
              <a:lnSpc>
                <a:spcPct val="80000"/>
              </a:lnSpc>
            </a:pPr>
            <a:endParaRPr lang="en-US" sz="2000" dirty="0">
              <a:latin typeface="Garamond" pitchFamily="18" charset="0"/>
            </a:endParaRPr>
          </a:p>
        </p:txBody>
      </p:sp>
      <p:sp>
        <p:nvSpPr>
          <p:cNvPr id="4" name="TextBox 3"/>
          <p:cNvSpPr txBox="1"/>
          <p:nvPr/>
        </p:nvSpPr>
        <p:spPr>
          <a:xfrm>
            <a:off x="5791200" y="5486400"/>
            <a:ext cx="2971800" cy="461665"/>
          </a:xfrm>
          <a:prstGeom prst="rect">
            <a:avLst/>
          </a:prstGeom>
          <a:noFill/>
        </p:spPr>
        <p:txBody>
          <a:bodyPr wrap="square" rtlCol="0">
            <a:spAutoFit/>
          </a:bodyPr>
          <a:lstStyle/>
          <a:p>
            <a:r>
              <a:rPr lang="en-US" sz="1200" dirty="0" smtClean="0"/>
              <a:t>Adapted from Connor, Lake, </a:t>
            </a:r>
            <a:r>
              <a:rPr lang="en-US" sz="1200" dirty="0" err="1" smtClean="0"/>
              <a:t>Stackman</a:t>
            </a:r>
            <a:r>
              <a:rPr lang="en-US" sz="1200" dirty="0" smtClean="0"/>
              <a:t>:  </a:t>
            </a:r>
            <a:r>
              <a:rPr lang="en-US" sz="1200" i="1" dirty="0" smtClean="0"/>
              <a:t>Managing Organizational Change </a:t>
            </a:r>
            <a:endParaRPr lang="en-US" sz="1200" i="1" dirty="0"/>
          </a:p>
        </p:txBody>
      </p:sp>
    </p:spTree>
    <p:extLst>
      <p:ext uri="{BB962C8B-B14F-4D97-AF65-F5344CB8AC3E}">
        <p14:creationId xmlns:p14="http://schemas.microsoft.com/office/powerpoint/2010/main" val="401123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Welcome</a:t>
            </a:r>
            <a:endParaRPr lang="en-US" dirty="0">
              <a:solidFill>
                <a:schemeClr val="bg1"/>
              </a:solidFill>
            </a:endParaRPr>
          </a:p>
        </p:txBody>
      </p:sp>
      <p:sp>
        <p:nvSpPr>
          <p:cNvPr id="3" name="Content Placeholder 2"/>
          <p:cNvSpPr>
            <a:spLocks noGrp="1"/>
          </p:cNvSpPr>
          <p:nvPr>
            <p:ph idx="1"/>
          </p:nvPr>
        </p:nvSpPr>
        <p:spPr>
          <a:xfrm>
            <a:off x="2209800" y="3048000"/>
            <a:ext cx="8229600" cy="4525963"/>
          </a:xfrm>
        </p:spPr>
        <p:txBody>
          <a:bodyPr>
            <a:normAutofit/>
          </a:bodyPr>
          <a:lstStyle/>
          <a:p>
            <a:r>
              <a:rPr lang="en-US" dirty="0" smtClean="0"/>
              <a:t>Our campus context</a:t>
            </a:r>
          </a:p>
          <a:p>
            <a:r>
              <a:rPr lang="en-US" dirty="0" smtClean="0"/>
              <a:t>Our purpose today</a:t>
            </a:r>
            <a:endParaRPr lang="en-US" dirty="0"/>
          </a:p>
        </p:txBody>
      </p:sp>
    </p:spTree>
    <p:extLst>
      <p:ext uri="{BB962C8B-B14F-4D97-AF65-F5344CB8AC3E}">
        <p14:creationId xmlns:p14="http://schemas.microsoft.com/office/powerpoint/2010/main" val="2435802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i="1" dirty="0" smtClean="0"/>
              <a:t>Exercise 2: </a:t>
            </a:r>
            <a:br>
              <a:rPr lang="en-US" i="1" dirty="0" smtClean="0"/>
            </a:br>
            <a:r>
              <a:rPr lang="en-US" sz="3600" dirty="0" smtClean="0"/>
              <a:t> Resisting a Change of your Own</a:t>
            </a:r>
            <a:endParaRPr lang="en-US" sz="3600" dirty="0"/>
          </a:p>
        </p:txBody>
      </p:sp>
      <p:sp>
        <p:nvSpPr>
          <p:cNvPr id="3" name="Subtitle 2"/>
          <p:cNvSpPr>
            <a:spLocks noGrp="1"/>
          </p:cNvSpPr>
          <p:nvPr>
            <p:ph type="subTitle" idx="1"/>
          </p:nvPr>
        </p:nvSpPr>
        <p:spPr>
          <a:xfrm>
            <a:off x="381000" y="3600450"/>
            <a:ext cx="8305800" cy="2038350"/>
          </a:xfrm>
        </p:spPr>
        <p:txBody>
          <a:bodyPr>
            <a:normAutofit fontScale="70000" lnSpcReduction="20000"/>
          </a:bodyPr>
          <a:lstStyle/>
          <a:p>
            <a:endParaRPr lang="en-US" dirty="0" smtClean="0"/>
          </a:p>
          <a:p>
            <a:r>
              <a:rPr lang="en-US" dirty="0" smtClean="0"/>
              <a:t>For each of your stakeholders: </a:t>
            </a:r>
          </a:p>
          <a:p>
            <a:r>
              <a:rPr lang="en-US" dirty="0" smtClean="0"/>
              <a:t>Explore how their tasks/relationships/identities might change</a:t>
            </a:r>
          </a:p>
          <a:p>
            <a:endParaRPr lang="en-US" dirty="0" smtClean="0"/>
          </a:p>
          <a:p>
            <a:r>
              <a:rPr lang="en-US" dirty="0" smtClean="0"/>
              <a:t>What type of resistance statements are you likely to hear each stakeholder saying? </a:t>
            </a:r>
          </a:p>
        </p:txBody>
      </p:sp>
    </p:spTree>
    <p:extLst>
      <p:ext uri="{BB962C8B-B14F-4D97-AF65-F5344CB8AC3E}">
        <p14:creationId xmlns:p14="http://schemas.microsoft.com/office/powerpoint/2010/main" val="1242839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rPr>
              <a:t>The Four Conversations </a:t>
            </a:r>
            <a:endParaRPr lang="en-US" dirty="0">
              <a:solidFill>
                <a:schemeClr val="bg1"/>
              </a:solidFill>
            </a:endParaRPr>
          </a:p>
        </p:txBody>
      </p:sp>
      <p:sp>
        <p:nvSpPr>
          <p:cNvPr id="3" name="Content Placeholder 2"/>
          <p:cNvSpPr>
            <a:spLocks noGrp="1"/>
          </p:cNvSpPr>
          <p:nvPr>
            <p:ph idx="1"/>
          </p:nvPr>
        </p:nvSpPr>
        <p:spPr>
          <a:xfrm>
            <a:off x="3200400" y="2560637"/>
            <a:ext cx="3505200" cy="4525963"/>
          </a:xfrm>
        </p:spPr>
        <p:txBody>
          <a:bodyPr/>
          <a:lstStyle/>
          <a:p>
            <a:r>
              <a:rPr lang="en-US" dirty="0" smtClean="0"/>
              <a:t>Initiative</a:t>
            </a:r>
          </a:p>
          <a:p>
            <a:r>
              <a:rPr lang="en-US" dirty="0" smtClean="0"/>
              <a:t>Understanding</a:t>
            </a:r>
          </a:p>
          <a:p>
            <a:r>
              <a:rPr lang="en-US" dirty="0" smtClean="0"/>
              <a:t>Performance</a:t>
            </a:r>
          </a:p>
          <a:p>
            <a:r>
              <a:rPr lang="en-US" dirty="0" smtClean="0"/>
              <a:t>Closure</a:t>
            </a:r>
            <a:endParaRPr lang="en-US" dirty="0"/>
          </a:p>
        </p:txBody>
      </p:sp>
      <p:sp>
        <p:nvSpPr>
          <p:cNvPr id="4" name="TextBox 3"/>
          <p:cNvSpPr txBox="1"/>
          <p:nvPr/>
        </p:nvSpPr>
        <p:spPr>
          <a:xfrm>
            <a:off x="5715000" y="5334000"/>
            <a:ext cx="2895600" cy="738664"/>
          </a:xfrm>
          <a:prstGeom prst="rect">
            <a:avLst/>
          </a:prstGeom>
          <a:noFill/>
        </p:spPr>
        <p:txBody>
          <a:bodyPr wrap="square" rtlCol="0">
            <a:spAutoFit/>
          </a:bodyPr>
          <a:lstStyle/>
          <a:p>
            <a:r>
              <a:rPr lang="en-US" sz="1400" dirty="0" smtClean="0"/>
              <a:t>Ford, Ford:  </a:t>
            </a:r>
            <a:r>
              <a:rPr lang="en-US" sz="1400" i="1" dirty="0" smtClean="0"/>
              <a:t>The Four Conversations:  Daily Communication that Gets Results </a:t>
            </a:r>
            <a:endParaRPr lang="en-US" sz="1400" i="1" dirty="0"/>
          </a:p>
        </p:txBody>
      </p:sp>
    </p:spTree>
    <p:extLst>
      <p:ext uri="{BB962C8B-B14F-4D97-AF65-F5344CB8AC3E}">
        <p14:creationId xmlns:p14="http://schemas.microsoft.com/office/powerpoint/2010/main" val="232278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152400"/>
            <a:ext cx="8229600" cy="1143000"/>
          </a:xfrm>
        </p:spPr>
        <p:txBody>
          <a:bodyPr>
            <a:normAutofit/>
          </a:bodyPr>
          <a:lstStyle/>
          <a:p>
            <a:r>
              <a:rPr lang="en-US" sz="4000" dirty="0">
                <a:solidFill>
                  <a:schemeClr val="bg1"/>
                </a:solidFill>
                <a:latin typeface="+mn-lt"/>
              </a:rPr>
              <a:t>Solutions to </a:t>
            </a:r>
            <a:r>
              <a:rPr lang="en-US" sz="4000" dirty="0" smtClean="0">
                <a:solidFill>
                  <a:schemeClr val="bg1"/>
                </a:solidFill>
                <a:latin typeface="+mn-lt"/>
              </a:rPr>
              <a:t>Thought-based Resistance</a:t>
            </a:r>
            <a:endParaRPr lang="en-US" sz="4000" dirty="0">
              <a:solidFill>
                <a:schemeClr val="bg1"/>
              </a:solidFill>
              <a:latin typeface="+mn-lt"/>
            </a:endParaRPr>
          </a:p>
        </p:txBody>
      </p:sp>
      <p:sp>
        <p:nvSpPr>
          <p:cNvPr id="19459" name="Rectangle 3"/>
          <p:cNvSpPr>
            <a:spLocks noGrp="1" noChangeArrowheads="1"/>
          </p:cNvSpPr>
          <p:nvPr>
            <p:ph type="body" idx="1"/>
          </p:nvPr>
        </p:nvSpPr>
        <p:spPr>
          <a:xfrm>
            <a:off x="762000" y="2362200"/>
            <a:ext cx="8229600" cy="4525963"/>
          </a:xfrm>
        </p:spPr>
        <p:txBody>
          <a:bodyPr>
            <a:normAutofit/>
          </a:bodyPr>
          <a:lstStyle/>
          <a:p>
            <a:pPr marL="0" indent="0">
              <a:spcBef>
                <a:spcPts val="500"/>
              </a:spcBef>
              <a:buNone/>
            </a:pPr>
            <a:r>
              <a:rPr lang="en-US" sz="2800" dirty="0" smtClean="0"/>
              <a:t>Demonstrate leadership commitment to the change. </a:t>
            </a:r>
          </a:p>
          <a:p>
            <a:pPr marL="400050" lvl="1" indent="0">
              <a:spcBef>
                <a:spcPts val="500"/>
              </a:spcBef>
              <a:buNone/>
            </a:pPr>
            <a:r>
              <a:rPr lang="en-US" sz="2000" dirty="0"/>
              <a:t>• </a:t>
            </a:r>
            <a:r>
              <a:rPr lang="en-US" sz="2000" dirty="0" smtClean="0"/>
              <a:t>  </a:t>
            </a:r>
            <a:r>
              <a:rPr lang="en-US" sz="2200" dirty="0" smtClean="0"/>
              <a:t>Initiative conversations  </a:t>
            </a:r>
          </a:p>
          <a:p>
            <a:pPr marL="857250" lvl="2" indent="0">
              <a:spcBef>
                <a:spcPts val="500"/>
              </a:spcBef>
              <a:buNone/>
            </a:pPr>
            <a:r>
              <a:rPr lang="en-US" sz="1800" dirty="0" smtClean="0"/>
              <a:t>◦  Why are we doing this?  What now? </a:t>
            </a:r>
          </a:p>
          <a:p>
            <a:pPr marL="857250" lvl="2" indent="0">
              <a:spcBef>
                <a:spcPts val="500"/>
              </a:spcBef>
              <a:buNone/>
            </a:pPr>
            <a:r>
              <a:rPr lang="en-US" sz="1800" dirty="0"/>
              <a:t>◦ </a:t>
            </a:r>
            <a:r>
              <a:rPr lang="en-US" sz="1800" dirty="0" smtClean="0"/>
              <a:t> Provide details </a:t>
            </a:r>
            <a:r>
              <a:rPr lang="en-US" sz="1800" dirty="0"/>
              <a:t>on employee </a:t>
            </a:r>
            <a:r>
              <a:rPr lang="en-US" sz="1800" dirty="0" smtClean="0"/>
              <a:t>impacts </a:t>
            </a:r>
            <a:r>
              <a:rPr lang="en-US" sz="1800" dirty="0"/>
              <a:t>as early as </a:t>
            </a:r>
            <a:r>
              <a:rPr lang="en-US" sz="1800" dirty="0" smtClean="0"/>
              <a:t>possible. </a:t>
            </a:r>
            <a:endParaRPr lang="en-US" sz="1800" dirty="0"/>
          </a:p>
          <a:p>
            <a:pPr marL="400050" lvl="1" indent="0">
              <a:spcBef>
                <a:spcPts val="500"/>
              </a:spcBef>
              <a:buNone/>
            </a:pPr>
            <a:r>
              <a:rPr lang="en-US" sz="2000" dirty="0"/>
              <a:t>• </a:t>
            </a:r>
            <a:r>
              <a:rPr lang="en-US" sz="2000" dirty="0" smtClean="0"/>
              <a:t> </a:t>
            </a:r>
            <a:r>
              <a:rPr lang="en-US" sz="2200" dirty="0" smtClean="0"/>
              <a:t>Understanding conversations  </a:t>
            </a:r>
          </a:p>
          <a:p>
            <a:pPr marL="857250" lvl="2" indent="0">
              <a:spcBef>
                <a:spcPts val="500"/>
              </a:spcBef>
              <a:buNone/>
            </a:pPr>
            <a:r>
              <a:rPr lang="en-US" sz="1800" dirty="0"/>
              <a:t>◦ </a:t>
            </a:r>
            <a:r>
              <a:rPr lang="en-US" sz="1800" dirty="0" smtClean="0"/>
              <a:t> Replace </a:t>
            </a:r>
            <a:r>
              <a:rPr lang="en-US" sz="1800" dirty="0"/>
              <a:t>supposition with facts; </a:t>
            </a:r>
            <a:r>
              <a:rPr lang="en-US" sz="1800" dirty="0" smtClean="0"/>
              <a:t>conduct a regular </a:t>
            </a:r>
            <a:r>
              <a:rPr lang="en-US" sz="1800" dirty="0"/>
              <a:t>review of the </a:t>
            </a:r>
            <a:r>
              <a:rPr lang="en-US" sz="1800" dirty="0" smtClean="0"/>
              <a:t> </a:t>
            </a:r>
          </a:p>
          <a:p>
            <a:pPr marL="857250" lvl="2" indent="0">
              <a:spcBef>
                <a:spcPts val="500"/>
              </a:spcBef>
              <a:buNone/>
            </a:pPr>
            <a:r>
              <a:rPr lang="en-US" sz="1800" dirty="0"/>
              <a:t> </a:t>
            </a:r>
            <a:r>
              <a:rPr lang="en-US" sz="1800" dirty="0" smtClean="0"/>
              <a:t>   rumors </a:t>
            </a:r>
            <a:r>
              <a:rPr lang="en-US" sz="1800" dirty="0"/>
              <a:t>and suppositions </a:t>
            </a:r>
            <a:r>
              <a:rPr lang="en-US" sz="1800" dirty="0" smtClean="0"/>
              <a:t>and counteract each with </a:t>
            </a:r>
            <a:r>
              <a:rPr lang="en-US" sz="1800" dirty="0"/>
              <a:t>facts</a:t>
            </a:r>
            <a:r>
              <a:rPr lang="en-US" sz="1800" dirty="0" smtClean="0"/>
              <a:t>.</a:t>
            </a:r>
          </a:p>
          <a:p>
            <a:pPr marL="857250" lvl="2" indent="0">
              <a:spcBef>
                <a:spcPts val="500"/>
              </a:spcBef>
              <a:buNone/>
            </a:pPr>
            <a:r>
              <a:rPr lang="en-US" sz="1800" dirty="0"/>
              <a:t>◦ </a:t>
            </a:r>
            <a:r>
              <a:rPr lang="en-US" sz="1800" dirty="0" smtClean="0"/>
              <a:t> Brainstorm, solicit ideas, try out solutions.</a:t>
            </a:r>
          </a:p>
        </p:txBody>
      </p:sp>
    </p:spTree>
    <p:extLst>
      <p:ext uri="{BB962C8B-B14F-4D97-AF65-F5344CB8AC3E}">
        <p14:creationId xmlns:p14="http://schemas.microsoft.com/office/powerpoint/2010/main" val="71179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750"/>
                                        <p:tgtEl>
                                          <p:spTgt spid="1945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fade">
                                      <p:cBhvr>
                                        <p:cTn id="10" dur="750"/>
                                        <p:tgtEl>
                                          <p:spTgt spid="1945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Effect transition="in" filter="fade">
                                      <p:cBhvr>
                                        <p:cTn id="13" dur="750"/>
                                        <p:tgtEl>
                                          <p:spTgt spid="1945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459">
                                            <p:txEl>
                                              <p:pRg st="3" end="3"/>
                                            </p:txEl>
                                          </p:spTgt>
                                        </p:tgtEl>
                                        <p:attrNameLst>
                                          <p:attrName>style.visibility</p:attrName>
                                        </p:attrNameLst>
                                      </p:cBhvr>
                                      <p:to>
                                        <p:strVal val="visible"/>
                                      </p:to>
                                    </p:set>
                                    <p:animEffect transition="in" filter="fade">
                                      <p:cBhvr>
                                        <p:cTn id="16" dur="750"/>
                                        <p:tgtEl>
                                          <p:spTgt spid="1945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animEffect transition="in" filter="fade">
                                      <p:cBhvr>
                                        <p:cTn id="19" dur="750"/>
                                        <p:tgtEl>
                                          <p:spTgt spid="1945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459">
                                            <p:txEl>
                                              <p:pRg st="5" end="5"/>
                                            </p:txEl>
                                          </p:spTgt>
                                        </p:tgtEl>
                                        <p:attrNameLst>
                                          <p:attrName>style.visibility</p:attrName>
                                        </p:attrNameLst>
                                      </p:cBhvr>
                                      <p:to>
                                        <p:strVal val="visible"/>
                                      </p:to>
                                    </p:set>
                                    <p:animEffect transition="in" filter="fade">
                                      <p:cBhvr>
                                        <p:cTn id="22" dur="750"/>
                                        <p:tgtEl>
                                          <p:spTgt spid="1945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9459">
                                            <p:txEl>
                                              <p:pRg st="6" end="6"/>
                                            </p:txEl>
                                          </p:spTgt>
                                        </p:tgtEl>
                                        <p:attrNameLst>
                                          <p:attrName>style.visibility</p:attrName>
                                        </p:attrNameLst>
                                      </p:cBhvr>
                                      <p:to>
                                        <p:strVal val="visible"/>
                                      </p:to>
                                    </p:set>
                                    <p:animEffect transition="in" filter="fade">
                                      <p:cBhvr>
                                        <p:cTn id="25" dur="750"/>
                                        <p:tgtEl>
                                          <p:spTgt spid="1945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459">
                                            <p:txEl>
                                              <p:pRg st="7" end="7"/>
                                            </p:txEl>
                                          </p:spTgt>
                                        </p:tgtEl>
                                        <p:attrNameLst>
                                          <p:attrName>style.visibility</p:attrName>
                                        </p:attrNameLst>
                                      </p:cBhvr>
                                      <p:to>
                                        <p:strVal val="visible"/>
                                      </p:to>
                                    </p:set>
                                    <p:animEffect transition="in" filter="fade">
                                      <p:cBhvr>
                                        <p:cTn id="28" dur="75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457200" y="152400"/>
            <a:ext cx="8229600" cy="1143000"/>
          </a:xfrm>
        </p:spPr>
        <p:txBody>
          <a:bodyPr>
            <a:normAutofit/>
          </a:bodyPr>
          <a:lstStyle/>
          <a:p>
            <a:r>
              <a:rPr lang="en-US" sz="4000" dirty="0">
                <a:solidFill>
                  <a:schemeClr val="bg1"/>
                </a:solidFill>
                <a:latin typeface="+mn-lt"/>
              </a:rPr>
              <a:t>Solutions to </a:t>
            </a:r>
            <a:r>
              <a:rPr lang="en-US" sz="4000" dirty="0" smtClean="0">
                <a:solidFill>
                  <a:schemeClr val="bg1"/>
                </a:solidFill>
                <a:latin typeface="+mn-lt"/>
              </a:rPr>
              <a:t>Fear-based Resistance</a:t>
            </a:r>
            <a:endParaRPr lang="en-US" sz="4000" dirty="0">
              <a:solidFill>
                <a:schemeClr val="bg1"/>
              </a:solidFill>
              <a:latin typeface="+mn-lt"/>
            </a:endParaRPr>
          </a:p>
        </p:txBody>
      </p:sp>
      <p:sp>
        <p:nvSpPr>
          <p:cNvPr id="17411" name="Rectangle 3"/>
          <p:cNvSpPr>
            <a:spLocks noGrp="1" noChangeArrowheads="1"/>
          </p:cNvSpPr>
          <p:nvPr>
            <p:ph type="body" idx="1"/>
          </p:nvPr>
        </p:nvSpPr>
        <p:spPr>
          <a:xfrm>
            <a:off x="609600" y="2057400"/>
            <a:ext cx="8305800" cy="4525963"/>
          </a:xfrm>
        </p:spPr>
        <p:txBody>
          <a:bodyPr>
            <a:noAutofit/>
          </a:bodyPr>
          <a:lstStyle/>
          <a:p>
            <a:pPr marL="0" indent="0">
              <a:spcBef>
                <a:spcPts val="400"/>
              </a:spcBef>
              <a:buNone/>
            </a:pPr>
            <a:r>
              <a:rPr lang="en-US" sz="2800" dirty="0" smtClean="0"/>
              <a:t>Provide multiple communication channels (use the informal network).</a:t>
            </a:r>
          </a:p>
          <a:p>
            <a:pPr marL="400050" lvl="1" indent="0">
              <a:spcBef>
                <a:spcPts val="400"/>
              </a:spcBef>
              <a:buNone/>
            </a:pPr>
            <a:r>
              <a:rPr lang="en-US" sz="2200" dirty="0"/>
              <a:t>• </a:t>
            </a:r>
            <a:r>
              <a:rPr lang="en-US" sz="2200" dirty="0" smtClean="0"/>
              <a:t> Understanding</a:t>
            </a:r>
          </a:p>
          <a:p>
            <a:pPr marL="857250" lvl="2" indent="0">
              <a:spcBef>
                <a:spcPts val="400"/>
              </a:spcBef>
              <a:buNone/>
            </a:pPr>
            <a:r>
              <a:rPr lang="en-US" sz="1800" dirty="0" smtClean="0"/>
              <a:t>◦  Listen and acknowledge feelings (understand “the pit”).</a:t>
            </a:r>
          </a:p>
          <a:p>
            <a:pPr marL="857250" lvl="2" indent="0">
              <a:spcBef>
                <a:spcPts val="400"/>
              </a:spcBef>
              <a:buNone/>
            </a:pPr>
            <a:r>
              <a:rPr lang="en-US" sz="1800" dirty="0"/>
              <a:t>◦ </a:t>
            </a:r>
            <a:r>
              <a:rPr lang="en-US" sz="1800" dirty="0" smtClean="0"/>
              <a:t> Ensure communication is in culturally understood terms. </a:t>
            </a:r>
          </a:p>
          <a:p>
            <a:pPr marL="400050" lvl="1" indent="0">
              <a:spcBef>
                <a:spcPts val="400"/>
              </a:spcBef>
              <a:buNone/>
            </a:pPr>
            <a:r>
              <a:rPr lang="en-US" sz="2200" dirty="0"/>
              <a:t>• </a:t>
            </a:r>
            <a:r>
              <a:rPr lang="en-US" sz="2200" dirty="0" smtClean="0"/>
              <a:t> Performance</a:t>
            </a:r>
          </a:p>
          <a:p>
            <a:pPr marL="857250" lvl="2" indent="0">
              <a:spcBef>
                <a:spcPts val="400"/>
              </a:spcBef>
              <a:buNone/>
            </a:pPr>
            <a:r>
              <a:rPr lang="en-US" sz="1800" dirty="0"/>
              <a:t>◦ </a:t>
            </a:r>
            <a:r>
              <a:rPr lang="en-US" sz="1800" dirty="0" smtClean="0"/>
              <a:t> Express belief that the individual can make an important and significant </a:t>
            </a:r>
            <a:r>
              <a:rPr lang="en-US" sz="1800" dirty="0"/>
              <a:t> </a:t>
            </a:r>
            <a:endParaRPr lang="en-US" sz="1800" dirty="0" smtClean="0"/>
          </a:p>
          <a:p>
            <a:pPr marL="857250" lvl="2" indent="0">
              <a:spcBef>
                <a:spcPts val="400"/>
              </a:spcBef>
              <a:buNone/>
            </a:pPr>
            <a:r>
              <a:rPr lang="en-US" sz="1800" dirty="0"/>
              <a:t> </a:t>
            </a:r>
            <a:r>
              <a:rPr lang="en-US" sz="1800" dirty="0" smtClean="0"/>
              <a:t>   contribution to the change. </a:t>
            </a:r>
          </a:p>
          <a:p>
            <a:pPr marL="400050" lvl="1" indent="0">
              <a:spcBef>
                <a:spcPts val="400"/>
              </a:spcBef>
              <a:buNone/>
            </a:pPr>
            <a:r>
              <a:rPr lang="en-US" sz="2200" dirty="0" smtClean="0"/>
              <a:t>•  Closure</a:t>
            </a:r>
          </a:p>
          <a:p>
            <a:pPr marL="857250" lvl="2" indent="0">
              <a:spcBef>
                <a:spcPts val="400"/>
              </a:spcBef>
              <a:buNone/>
            </a:pPr>
            <a:r>
              <a:rPr lang="en-US" sz="1800" dirty="0" smtClean="0"/>
              <a:t>◦  Bring out and discuss past history which relates to the feelings about the change.</a:t>
            </a:r>
          </a:p>
          <a:p>
            <a:pPr>
              <a:spcBef>
                <a:spcPts val="400"/>
              </a:spcBef>
              <a:buNone/>
            </a:pPr>
            <a:endParaRPr lang="en-US" sz="2000" dirty="0"/>
          </a:p>
        </p:txBody>
      </p:sp>
    </p:spTree>
    <p:extLst>
      <p:ext uri="{BB962C8B-B14F-4D97-AF65-F5344CB8AC3E}">
        <p14:creationId xmlns:p14="http://schemas.microsoft.com/office/powerpoint/2010/main" val="66883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750"/>
                                        <p:tgtEl>
                                          <p:spTgt spid="174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fade">
                                      <p:cBhvr>
                                        <p:cTn id="10" dur="750"/>
                                        <p:tgtEl>
                                          <p:spTgt spid="174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fade">
                                      <p:cBhvr>
                                        <p:cTn id="13" dur="750"/>
                                        <p:tgtEl>
                                          <p:spTgt spid="174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411">
                                            <p:txEl>
                                              <p:pRg st="3" end="3"/>
                                            </p:txEl>
                                          </p:spTgt>
                                        </p:tgtEl>
                                        <p:attrNameLst>
                                          <p:attrName>style.visibility</p:attrName>
                                        </p:attrNameLst>
                                      </p:cBhvr>
                                      <p:to>
                                        <p:strVal val="visible"/>
                                      </p:to>
                                    </p:set>
                                    <p:animEffect transition="in" filter="fade">
                                      <p:cBhvr>
                                        <p:cTn id="16" dur="750"/>
                                        <p:tgtEl>
                                          <p:spTgt spid="1741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Effect transition="in" filter="fade">
                                      <p:cBhvr>
                                        <p:cTn id="19" dur="750"/>
                                        <p:tgtEl>
                                          <p:spTgt spid="1741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411">
                                            <p:txEl>
                                              <p:pRg st="5" end="5"/>
                                            </p:txEl>
                                          </p:spTgt>
                                        </p:tgtEl>
                                        <p:attrNameLst>
                                          <p:attrName>style.visibility</p:attrName>
                                        </p:attrNameLst>
                                      </p:cBhvr>
                                      <p:to>
                                        <p:strVal val="visible"/>
                                      </p:to>
                                    </p:set>
                                    <p:animEffect transition="in" filter="fade">
                                      <p:cBhvr>
                                        <p:cTn id="22" dur="750"/>
                                        <p:tgtEl>
                                          <p:spTgt spid="1741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7411">
                                            <p:txEl>
                                              <p:pRg st="6" end="6"/>
                                            </p:txEl>
                                          </p:spTgt>
                                        </p:tgtEl>
                                        <p:attrNameLst>
                                          <p:attrName>style.visibility</p:attrName>
                                        </p:attrNameLst>
                                      </p:cBhvr>
                                      <p:to>
                                        <p:strVal val="visible"/>
                                      </p:to>
                                    </p:set>
                                    <p:animEffect transition="in" filter="fade">
                                      <p:cBhvr>
                                        <p:cTn id="25" dur="750"/>
                                        <p:tgtEl>
                                          <p:spTgt spid="17411">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7411">
                                            <p:txEl>
                                              <p:pRg st="7" end="7"/>
                                            </p:txEl>
                                          </p:spTgt>
                                        </p:tgtEl>
                                        <p:attrNameLst>
                                          <p:attrName>style.visibility</p:attrName>
                                        </p:attrNameLst>
                                      </p:cBhvr>
                                      <p:to>
                                        <p:strVal val="visible"/>
                                      </p:to>
                                    </p:set>
                                    <p:animEffect transition="in" filter="fade">
                                      <p:cBhvr>
                                        <p:cTn id="28" dur="750"/>
                                        <p:tgtEl>
                                          <p:spTgt spid="17411">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7411">
                                            <p:txEl>
                                              <p:pRg st="8" end="8"/>
                                            </p:txEl>
                                          </p:spTgt>
                                        </p:tgtEl>
                                        <p:attrNameLst>
                                          <p:attrName>style.visibility</p:attrName>
                                        </p:attrNameLst>
                                      </p:cBhvr>
                                      <p:to>
                                        <p:strVal val="visible"/>
                                      </p:to>
                                    </p:set>
                                    <p:animEffect transition="in" filter="fade">
                                      <p:cBhvr>
                                        <p:cTn id="31" dur="750"/>
                                        <p:tgtEl>
                                          <p:spTgt spid="17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457200" y="392575"/>
            <a:ext cx="8229600" cy="1143000"/>
          </a:xfrm>
        </p:spPr>
        <p:txBody>
          <a:bodyPr>
            <a:normAutofit fontScale="90000"/>
          </a:bodyPr>
          <a:lstStyle/>
          <a:p>
            <a:r>
              <a:rPr lang="en-US" dirty="0">
                <a:solidFill>
                  <a:schemeClr val="bg1"/>
                </a:solidFill>
                <a:latin typeface="+mn-lt"/>
              </a:rPr>
              <a:t>Solutions to </a:t>
            </a:r>
            <a:r>
              <a:rPr lang="en-US" dirty="0" smtClean="0">
                <a:solidFill>
                  <a:schemeClr val="bg1"/>
                </a:solidFill>
                <a:latin typeface="+mn-lt"/>
              </a:rPr>
              <a:t>Action-based Resistance</a:t>
            </a:r>
            <a:r>
              <a:rPr lang="en-US" sz="4000" dirty="0">
                <a:latin typeface="+mn-lt"/>
              </a:rPr>
              <a:t/>
            </a:r>
            <a:br>
              <a:rPr lang="en-US" sz="4000" dirty="0">
                <a:latin typeface="+mn-lt"/>
              </a:rPr>
            </a:br>
            <a:endParaRPr lang="en-US" sz="4000" dirty="0">
              <a:latin typeface="+mn-lt"/>
            </a:endParaRPr>
          </a:p>
        </p:txBody>
      </p:sp>
      <p:sp>
        <p:nvSpPr>
          <p:cNvPr id="21507" name="Rectangle 3"/>
          <p:cNvSpPr>
            <a:spLocks noGrp="1" noChangeArrowheads="1"/>
          </p:cNvSpPr>
          <p:nvPr>
            <p:ph type="body" idx="1"/>
          </p:nvPr>
        </p:nvSpPr>
        <p:spPr>
          <a:xfrm>
            <a:off x="685800" y="2667000"/>
            <a:ext cx="8001000" cy="4525963"/>
          </a:xfrm>
        </p:spPr>
        <p:txBody>
          <a:bodyPr/>
          <a:lstStyle/>
          <a:p>
            <a:pPr marL="0" indent="0">
              <a:buNone/>
            </a:pPr>
            <a:r>
              <a:rPr lang="en-US" sz="2800" dirty="0" smtClean="0"/>
              <a:t>Ensure resources needed are identified and provided.</a:t>
            </a:r>
          </a:p>
          <a:p>
            <a:pPr marL="0" indent="0">
              <a:buNone/>
            </a:pPr>
            <a:r>
              <a:rPr lang="en-US" sz="2800" dirty="0"/>
              <a:t>• </a:t>
            </a:r>
            <a:r>
              <a:rPr lang="en-US" sz="2800" dirty="0" smtClean="0"/>
              <a:t> </a:t>
            </a:r>
            <a:r>
              <a:rPr lang="en-US" sz="2200" dirty="0" smtClean="0"/>
              <a:t>Understanding</a:t>
            </a:r>
          </a:p>
          <a:p>
            <a:pPr lvl="1">
              <a:buFont typeface="Courier New" panose="02070309020205020404" pitchFamily="49" charset="0"/>
              <a:buChar char="o"/>
            </a:pPr>
            <a:r>
              <a:rPr lang="en-US" sz="1800" dirty="0" smtClean="0"/>
              <a:t>Provide training in new processes</a:t>
            </a:r>
          </a:p>
          <a:p>
            <a:pPr marL="0" indent="0">
              <a:buNone/>
            </a:pPr>
            <a:r>
              <a:rPr lang="en-US" sz="2800" dirty="0" smtClean="0"/>
              <a:t>•  </a:t>
            </a:r>
            <a:r>
              <a:rPr lang="en-US" sz="2200" dirty="0" smtClean="0"/>
              <a:t>Closure</a:t>
            </a:r>
          </a:p>
          <a:p>
            <a:pPr lvl="1">
              <a:buFont typeface="Courier New" panose="02070309020205020404" pitchFamily="49" charset="0"/>
              <a:buChar char="o"/>
            </a:pPr>
            <a:r>
              <a:rPr lang="en-US" sz="1800" dirty="0" smtClean="0"/>
              <a:t>Paint a picture of the successful outcome.</a:t>
            </a:r>
          </a:p>
          <a:p>
            <a:pPr lvl="1">
              <a:buFont typeface="Courier New" panose="02070309020205020404" pitchFamily="49" charset="0"/>
              <a:buChar char="o"/>
            </a:pPr>
            <a:r>
              <a:rPr lang="en-US" sz="1800" dirty="0" smtClean="0"/>
              <a:t>Celebrate short-term wins.</a:t>
            </a:r>
          </a:p>
          <a:p>
            <a:pPr>
              <a:buNone/>
            </a:pPr>
            <a:endParaRPr lang="en-US" sz="2800" dirty="0">
              <a:latin typeface="Garamond" pitchFamily="18" charset="0"/>
            </a:endParaRPr>
          </a:p>
          <a:p>
            <a:endParaRPr lang="en-US" dirty="0"/>
          </a:p>
        </p:txBody>
      </p:sp>
    </p:spTree>
    <p:extLst>
      <p:ext uri="{BB962C8B-B14F-4D97-AF65-F5344CB8AC3E}">
        <p14:creationId xmlns:p14="http://schemas.microsoft.com/office/powerpoint/2010/main" val="103043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750"/>
                                        <p:tgtEl>
                                          <p:spTgt spid="2150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750"/>
                                        <p:tgtEl>
                                          <p:spTgt spid="2150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750"/>
                                        <p:tgtEl>
                                          <p:spTgt spid="2150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fade">
                                      <p:cBhvr>
                                        <p:cTn id="16" dur="750"/>
                                        <p:tgtEl>
                                          <p:spTgt spid="2150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fade">
                                      <p:cBhvr>
                                        <p:cTn id="19" dur="750"/>
                                        <p:tgtEl>
                                          <p:spTgt spid="2150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507">
                                            <p:txEl>
                                              <p:pRg st="5" end="5"/>
                                            </p:txEl>
                                          </p:spTgt>
                                        </p:tgtEl>
                                        <p:attrNameLst>
                                          <p:attrName>style.visibility</p:attrName>
                                        </p:attrNameLst>
                                      </p:cBhvr>
                                      <p:to>
                                        <p:strVal val="visible"/>
                                      </p:to>
                                    </p:set>
                                    <p:animEffect transition="in" filter="fade">
                                      <p:cBhvr>
                                        <p:cTn id="22" dur="75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i="1" dirty="0" smtClean="0"/>
              <a:t>Exercise 3: </a:t>
            </a:r>
            <a:br>
              <a:rPr lang="en-US" i="1" dirty="0" smtClean="0"/>
            </a:br>
            <a:r>
              <a:rPr lang="en-US" sz="3600" dirty="0" smtClean="0"/>
              <a:t> Meeting the Needs of your Resisters</a:t>
            </a:r>
            <a:endParaRPr lang="en-US" sz="3600" dirty="0"/>
          </a:p>
        </p:txBody>
      </p:sp>
      <p:sp>
        <p:nvSpPr>
          <p:cNvPr id="3" name="Subtitle 2"/>
          <p:cNvSpPr>
            <a:spLocks noGrp="1"/>
          </p:cNvSpPr>
          <p:nvPr>
            <p:ph type="subTitle" idx="1"/>
          </p:nvPr>
        </p:nvSpPr>
        <p:spPr>
          <a:xfrm>
            <a:off x="381000" y="3600450"/>
            <a:ext cx="8305800" cy="2038350"/>
          </a:xfrm>
        </p:spPr>
        <p:txBody>
          <a:bodyPr>
            <a:normAutofit fontScale="47500" lnSpcReduction="20000"/>
          </a:bodyPr>
          <a:lstStyle/>
          <a:p>
            <a:endParaRPr lang="en-US" dirty="0" smtClean="0"/>
          </a:p>
          <a:p>
            <a:r>
              <a:rPr lang="en-US" dirty="0" smtClean="0"/>
              <a:t>Based on your responses to Exercise 2, for each of your stakeholders: </a:t>
            </a:r>
          </a:p>
          <a:p>
            <a:endParaRPr lang="en-US" dirty="0" smtClean="0"/>
          </a:p>
          <a:p>
            <a:r>
              <a:rPr lang="en-US" dirty="0" smtClean="0"/>
              <a:t>What does each stakeholder need from you as demonstrated by the type of resistance they have shown?</a:t>
            </a:r>
          </a:p>
          <a:p>
            <a:endParaRPr lang="en-US" dirty="0" smtClean="0"/>
          </a:p>
          <a:p>
            <a:r>
              <a:rPr lang="en-US" dirty="0" smtClean="0"/>
              <a:t>How can you modify your approach to meet their needs?   </a:t>
            </a:r>
          </a:p>
          <a:p>
            <a:endParaRPr lang="en-US" dirty="0" smtClean="0"/>
          </a:p>
          <a:p>
            <a:r>
              <a:rPr lang="en-US" dirty="0" smtClean="0"/>
              <a:t>What conversations are needed to help you move forward?</a:t>
            </a:r>
          </a:p>
        </p:txBody>
      </p:sp>
    </p:spTree>
    <p:extLst>
      <p:ext uri="{BB962C8B-B14F-4D97-AF65-F5344CB8AC3E}">
        <p14:creationId xmlns:p14="http://schemas.microsoft.com/office/powerpoint/2010/main" val="433385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Wrapping Up</a:t>
            </a:r>
            <a:endParaRPr lang="en-US" dirty="0">
              <a:solidFill>
                <a:schemeClr val="bg1"/>
              </a:solidFill>
            </a:endParaRPr>
          </a:p>
        </p:txBody>
      </p:sp>
      <p:sp>
        <p:nvSpPr>
          <p:cNvPr id="3" name="Content Placeholder 2"/>
          <p:cNvSpPr>
            <a:spLocks noGrp="1"/>
          </p:cNvSpPr>
          <p:nvPr>
            <p:ph idx="1"/>
          </p:nvPr>
        </p:nvSpPr>
        <p:spPr>
          <a:xfrm>
            <a:off x="1524000" y="1676400"/>
            <a:ext cx="8229600" cy="4525963"/>
          </a:xfrm>
        </p:spPr>
        <p:txBody>
          <a:bodyPr>
            <a:normAutofit fontScale="92500" lnSpcReduction="10000"/>
          </a:bodyPr>
          <a:lstStyle/>
          <a:p>
            <a:r>
              <a:rPr lang="en-US" dirty="0" smtClean="0"/>
              <a:t>Getting started</a:t>
            </a:r>
          </a:p>
          <a:p>
            <a:pPr lvl="1"/>
            <a:r>
              <a:rPr lang="en-US" dirty="0" smtClean="0"/>
              <a:t>Clarify purpose</a:t>
            </a:r>
          </a:p>
          <a:p>
            <a:pPr lvl="1"/>
            <a:r>
              <a:rPr lang="en-US" dirty="0" smtClean="0"/>
              <a:t>Visualize outcome</a:t>
            </a:r>
          </a:p>
          <a:p>
            <a:r>
              <a:rPr lang="en-US" dirty="0" smtClean="0"/>
              <a:t>Lighting a fire</a:t>
            </a:r>
          </a:p>
          <a:p>
            <a:pPr lvl="1"/>
            <a:r>
              <a:rPr lang="en-US" dirty="0" smtClean="0"/>
              <a:t>Motivate analyze/thinkers AND see/feelers</a:t>
            </a:r>
          </a:p>
          <a:p>
            <a:r>
              <a:rPr lang="en-US" dirty="0" smtClean="0"/>
              <a:t>Assessing readiness of stakeholders</a:t>
            </a:r>
          </a:p>
          <a:p>
            <a:r>
              <a:rPr lang="en-US" dirty="0" smtClean="0"/>
              <a:t>Learning from resistance</a:t>
            </a:r>
          </a:p>
          <a:p>
            <a:r>
              <a:rPr lang="en-US" dirty="0" smtClean="0"/>
              <a:t>Moving forward</a:t>
            </a:r>
          </a:p>
          <a:p>
            <a:pPr lvl="1"/>
            <a:r>
              <a:rPr lang="en-US" dirty="0" smtClean="0"/>
              <a:t>Four essential conversations</a:t>
            </a:r>
          </a:p>
          <a:p>
            <a:endParaRPr lang="en-US" dirty="0" smtClean="0"/>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281891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362200"/>
            <a:ext cx="7772400" cy="2743200"/>
          </a:xfrm>
        </p:spPr>
        <p:txBody>
          <a:bodyPr>
            <a:noAutofit/>
          </a:bodyPr>
          <a:lstStyle/>
          <a:p>
            <a:endParaRPr lang="en-US" sz="3200" dirty="0" smtClean="0">
              <a:latin typeface="Garamond" pitchFamily="18" charset="0"/>
            </a:endParaRPr>
          </a:p>
          <a:p>
            <a:pPr algn="ctr"/>
            <a:r>
              <a:rPr lang="en-US" sz="3200" dirty="0" smtClean="0">
                <a:solidFill>
                  <a:schemeClr val="tx1"/>
                </a:solidFill>
              </a:rPr>
              <a:t>Marilu Goodyear </a:t>
            </a:r>
            <a:r>
              <a:rPr lang="en-US" sz="3200" dirty="0" smtClean="0">
                <a:solidFill>
                  <a:schemeClr val="tx1"/>
                </a:solidFill>
                <a:hlinkClick r:id="rId2"/>
              </a:rPr>
              <a:t>goodyear@ku.edu</a:t>
            </a:r>
            <a:endParaRPr lang="en-US" sz="3200" dirty="0" smtClean="0">
              <a:solidFill>
                <a:schemeClr val="tx1"/>
              </a:solidFill>
            </a:endParaRPr>
          </a:p>
          <a:p>
            <a:pPr algn="ctr"/>
            <a:r>
              <a:rPr lang="en-US" sz="3200" dirty="0" smtClean="0">
                <a:solidFill>
                  <a:schemeClr val="tx1"/>
                </a:solidFill>
              </a:rPr>
              <a:t>Jenny Mehmedovic  </a:t>
            </a:r>
            <a:r>
              <a:rPr lang="en-US" sz="3200" dirty="0" smtClean="0">
                <a:solidFill>
                  <a:schemeClr val="tx1"/>
                </a:solidFill>
                <a:hlinkClick r:id="rId3"/>
              </a:rPr>
              <a:t>jmehmedo@ku.edu</a:t>
            </a:r>
            <a:r>
              <a:rPr lang="en-US" sz="3200" dirty="0" smtClean="0">
                <a:solidFill>
                  <a:schemeClr val="tx1"/>
                </a:solidFill>
              </a:rPr>
              <a:t> </a:t>
            </a:r>
          </a:p>
          <a:p>
            <a:pPr algn="ctr"/>
            <a:endParaRPr lang="en-US" sz="3200" dirty="0">
              <a:solidFill>
                <a:schemeClr val="tx1"/>
              </a:solidFill>
              <a:latin typeface="Garamond" pitchFamily="18" charset="0"/>
            </a:endParaRPr>
          </a:p>
          <a:p>
            <a:endParaRPr lang="en-US" sz="2400" dirty="0" smtClean="0">
              <a:latin typeface="Garamond" pitchFamily="18" charset="0"/>
            </a:endParaRPr>
          </a:p>
        </p:txBody>
      </p:sp>
      <p:sp>
        <p:nvSpPr>
          <p:cNvPr id="2" name="Rectangle 1"/>
          <p:cNvSpPr/>
          <p:nvPr/>
        </p:nvSpPr>
        <p:spPr>
          <a:xfrm>
            <a:off x="0" y="304800"/>
            <a:ext cx="9144000" cy="769441"/>
          </a:xfrm>
          <a:prstGeom prst="rect">
            <a:avLst/>
          </a:prstGeom>
        </p:spPr>
        <p:txBody>
          <a:bodyPr wrap="square">
            <a:spAutoFit/>
          </a:bodyPr>
          <a:lstStyle/>
          <a:p>
            <a:pPr algn="ctr"/>
            <a:r>
              <a:rPr lang="en-US" sz="4400" dirty="0" smtClean="0">
                <a:solidFill>
                  <a:schemeClr val="bg1">
                    <a:lumMod val="95000"/>
                  </a:schemeClr>
                </a:solidFill>
              </a:rPr>
              <a:t>Thank you.  </a:t>
            </a:r>
            <a:endParaRPr lang="en-US" sz="4400" dirty="0">
              <a:solidFill>
                <a:schemeClr val="bg1">
                  <a:lumMod val="95000"/>
                </a:schemeClr>
              </a:solidFill>
            </a:endParaRPr>
          </a:p>
        </p:txBody>
      </p:sp>
    </p:spTree>
    <p:extLst>
      <p:ext uri="{BB962C8B-B14F-4D97-AF65-F5344CB8AC3E}">
        <p14:creationId xmlns:p14="http://schemas.microsoft.com/office/powerpoint/2010/main" val="102879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0" y="3962400"/>
            <a:ext cx="7772400" cy="3733800"/>
          </a:xfrm>
        </p:spPr>
        <p:txBody>
          <a:bodyPr>
            <a:noAutofit/>
          </a:bodyPr>
          <a:lstStyle/>
          <a:p>
            <a:r>
              <a:rPr lang="en-US" sz="1600" dirty="0">
                <a:solidFill>
                  <a:schemeClr val="tx1"/>
                </a:solidFill>
              </a:rPr>
              <a:t>P.E. Connor, L.K. Lake, and R.W. </a:t>
            </a:r>
            <a:r>
              <a:rPr lang="en-US" sz="1600" dirty="0" err="1">
                <a:solidFill>
                  <a:schemeClr val="tx1"/>
                </a:solidFill>
              </a:rPr>
              <a:t>Stackman</a:t>
            </a:r>
            <a:r>
              <a:rPr lang="en-US" sz="1600" dirty="0">
                <a:solidFill>
                  <a:schemeClr val="tx1"/>
                </a:solidFill>
              </a:rPr>
              <a:t>, </a:t>
            </a:r>
            <a:r>
              <a:rPr lang="en-US" sz="1600" i="1" dirty="0">
                <a:solidFill>
                  <a:schemeClr val="tx1"/>
                </a:solidFill>
              </a:rPr>
              <a:t>Managing Organizational Change</a:t>
            </a:r>
            <a:r>
              <a:rPr lang="en-US" sz="1600" dirty="0">
                <a:solidFill>
                  <a:schemeClr val="tx1"/>
                </a:solidFill>
              </a:rPr>
              <a:t>, 3</a:t>
            </a:r>
            <a:r>
              <a:rPr lang="en-US" sz="1600" baseline="30000" dirty="0">
                <a:solidFill>
                  <a:schemeClr val="tx1"/>
                </a:solidFill>
              </a:rPr>
              <a:t>rd</a:t>
            </a:r>
            <a:r>
              <a:rPr lang="en-US" sz="1600" dirty="0">
                <a:solidFill>
                  <a:schemeClr val="tx1"/>
                </a:solidFill>
              </a:rPr>
              <a:t> ed. (Westport, Conn: </a:t>
            </a:r>
            <a:r>
              <a:rPr lang="en-US" sz="1600" dirty="0" err="1">
                <a:solidFill>
                  <a:schemeClr val="tx1"/>
                </a:solidFill>
              </a:rPr>
              <a:t>Praeger</a:t>
            </a:r>
            <a:r>
              <a:rPr lang="en-US" sz="1600" dirty="0">
                <a:solidFill>
                  <a:schemeClr val="tx1"/>
                </a:solidFill>
              </a:rPr>
              <a:t>, 2003). </a:t>
            </a:r>
            <a:endParaRPr lang="en-US" sz="1600" dirty="0" smtClean="0">
              <a:solidFill>
                <a:schemeClr val="tx1"/>
              </a:solidFill>
            </a:endParaRPr>
          </a:p>
          <a:p>
            <a:endParaRPr lang="en-US" sz="1600" dirty="0">
              <a:solidFill>
                <a:schemeClr val="tx1"/>
              </a:solidFill>
            </a:endParaRPr>
          </a:p>
          <a:p>
            <a:r>
              <a:rPr lang="en-US" sz="1600" dirty="0" smtClean="0">
                <a:solidFill>
                  <a:schemeClr val="tx1"/>
                </a:solidFill>
              </a:rPr>
              <a:t>J.P</a:t>
            </a:r>
            <a:r>
              <a:rPr lang="en-US" sz="1600" dirty="0">
                <a:solidFill>
                  <a:schemeClr val="tx1"/>
                </a:solidFill>
              </a:rPr>
              <a:t>. Kotter and D.S. Cohen, </a:t>
            </a:r>
            <a:r>
              <a:rPr lang="en-US" sz="1600" i="1" dirty="0">
                <a:solidFill>
                  <a:schemeClr val="tx1"/>
                </a:solidFill>
              </a:rPr>
              <a:t>The Heart of Change: Real-Life Stories of How People Change Their Organizations</a:t>
            </a:r>
            <a:r>
              <a:rPr lang="en-US" sz="1600" dirty="0">
                <a:solidFill>
                  <a:schemeClr val="tx1"/>
                </a:solidFill>
              </a:rPr>
              <a:t>. (Boston: Harvard Business School Press, 2002). </a:t>
            </a:r>
            <a:endParaRPr lang="en-US" sz="1600" dirty="0" smtClean="0">
              <a:solidFill>
                <a:schemeClr val="tx1"/>
              </a:solidFill>
            </a:endParaRPr>
          </a:p>
          <a:p>
            <a:endParaRPr lang="en-US" sz="1600" dirty="0" smtClean="0">
              <a:solidFill>
                <a:schemeClr val="tx1"/>
              </a:solidFill>
            </a:endParaRPr>
          </a:p>
          <a:p>
            <a:r>
              <a:rPr lang="en-US" sz="1600" dirty="0" smtClean="0">
                <a:solidFill>
                  <a:schemeClr val="tx1"/>
                </a:solidFill>
              </a:rPr>
              <a:t>Jon F. </a:t>
            </a:r>
            <a:r>
              <a:rPr lang="en-US" sz="1600" dirty="0" err="1" smtClean="0">
                <a:solidFill>
                  <a:schemeClr val="tx1"/>
                </a:solidFill>
              </a:rPr>
              <a:t>Wergin</a:t>
            </a:r>
            <a:r>
              <a:rPr lang="en-US" sz="1600" dirty="0" smtClean="0">
                <a:solidFill>
                  <a:schemeClr val="tx1"/>
                </a:solidFill>
              </a:rPr>
              <a:t>, </a:t>
            </a:r>
            <a:r>
              <a:rPr lang="en-US" sz="1600" i="1" dirty="0" smtClean="0">
                <a:solidFill>
                  <a:schemeClr val="tx1"/>
                </a:solidFill>
              </a:rPr>
              <a:t>Beyond Carrots and Sticks: What Really Motivates Faculty</a:t>
            </a:r>
            <a:r>
              <a:rPr lang="en-US" sz="1600" dirty="0" smtClean="0">
                <a:solidFill>
                  <a:schemeClr val="tx1"/>
                </a:solidFill>
              </a:rPr>
              <a:t>. (Liberal Education, Winter 2001, Vol. 87, No. 1, pp. 50-52).</a:t>
            </a:r>
          </a:p>
          <a:p>
            <a:endParaRPr lang="en-US" sz="1600" dirty="0">
              <a:solidFill>
                <a:schemeClr val="tx1"/>
              </a:solidFill>
            </a:endParaRPr>
          </a:p>
          <a:p>
            <a:r>
              <a:rPr lang="en-US" sz="1600" dirty="0" smtClean="0">
                <a:solidFill>
                  <a:schemeClr val="tx1"/>
                </a:solidFill>
              </a:rPr>
              <a:t>John </a:t>
            </a:r>
            <a:r>
              <a:rPr lang="en-US" sz="1600" dirty="0" err="1" smtClean="0">
                <a:solidFill>
                  <a:schemeClr val="tx1"/>
                </a:solidFill>
              </a:rPr>
              <a:t>Tagg</a:t>
            </a:r>
            <a:r>
              <a:rPr lang="en-US" sz="1600" dirty="0" smtClean="0">
                <a:solidFill>
                  <a:schemeClr val="tx1"/>
                </a:solidFill>
              </a:rPr>
              <a:t>, Why Does the Faculty Resist Change? (Change, January/February 2012).</a:t>
            </a:r>
          </a:p>
          <a:p>
            <a:endParaRPr lang="en-US" sz="1600" dirty="0" smtClean="0">
              <a:solidFill>
                <a:schemeClr val="tx1"/>
              </a:solidFill>
            </a:endParaRPr>
          </a:p>
          <a:p>
            <a:r>
              <a:rPr lang="en-US" sz="1600" dirty="0" smtClean="0">
                <a:solidFill>
                  <a:schemeClr val="tx1"/>
                </a:solidFill>
              </a:rPr>
              <a:t>Kurt </a:t>
            </a:r>
            <a:r>
              <a:rPr lang="en-US" sz="1600" dirty="0">
                <a:solidFill>
                  <a:schemeClr val="tx1"/>
                </a:solidFill>
              </a:rPr>
              <a:t>Lewin, </a:t>
            </a:r>
            <a:r>
              <a:rPr lang="en-US" sz="1600" i="1" dirty="0">
                <a:solidFill>
                  <a:schemeClr val="tx1"/>
                </a:solidFill>
              </a:rPr>
              <a:t>Field Theory in Social Science</a:t>
            </a:r>
            <a:r>
              <a:rPr lang="en-US" sz="1600" dirty="0">
                <a:solidFill>
                  <a:schemeClr val="tx1"/>
                </a:solidFill>
              </a:rPr>
              <a:t>, (New York: Harper &amp; Row, 1951</a:t>
            </a:r>
            <a:r>
              <a:rPr lang="en-US" sz="1600" dirty="0" smtClean="0">
                <a:solidFill>
                  <a:schemeClr val="tx1"/>
                </a:solidFill>
              </a:rPr>
              <a:t>).</a:t>
            </a:r>
          </a:p>
          <a:p>
            <a:endParaRPr lang="en-US" sz="1600" dirty="0">
              <a:solidFill>
                <a:schemeClr val="tx1"/>
              </a:solidFill>
            </a:endParaRPr>
          </a:p>
          <a:p>
            <a:r>
              <a:rPr lang="en-US" sz="1600" dirty="0" smtClean="0">
                <a:solidFill>
                  <a:schemeClr val="tx1"/>
                </a:solidFill>
              </a:rPr>
              <a:t>J</a:t>
            </a:r>
            <a:r>
              <a:rPr lang="en-US" sz="1600" dirty="0">
                <a:solidFill>
                  <a:schemeClr val="tx1"/>
                </a:solidFill>
              </a:rPr>
              <a:t>. Ford and L. Ford, </a:t>
            </a:r>
            <a:r>
              <a:rPr lang="en-US" sz="1600" i="1" dirty="0">
                <a:solidFill>
                  <a:schemeClr val="tx1"/>
                </a:solidFill>
              </a:rPr>
              <a:t>The Four Conversations: Daily Communication that Gets Results</a:t>
            </a:r>
            <a:r>
              <a:rPr lang="en-US" sz="1600" dirty="0">
                <a:solidFill>
                  <a:schemeClr val="tx1"/>
                </a:solidFill>
              </a:rPr>
              <a:t> (San Francisco: </a:t>
            </a:r>
            <a:r>
              <a:rPr lang="en-US" sz="1600" dirty="0" err="1">
                <a:solidFill>
                  <a:schemeClr val="tx1"/>
                </a:solidFill>
              </a:rPr>
              <a:t>Berrett</a:t>
            </a:r>
            <a:r>
              <a:rPr lang="en-US" sz="1600" dirty="0">
                <a:solidFill>
                  <a:schemeClr val="tx1"/>
                </a:solidFill>
              </a:rPr>
              <a:t>-Koehler Publishers, Inc. 2009).</a:t>
            </a:r>
          </a:p>
          <a:p>
            <a:endParaRPr lang="en-US" sz="3200" dirty="0" smtClean="0">
              <a:latin typeface="Garamond" pitchFamily="18" charset="0"/>
            </a:endParaRPr>
          </a:p>
          <a:p>
            <a:pPr algn="ctr"/>
            <a:endParaRPr lang="en-US" sz="3200" dirty="0">
              <a:solidFill>
                <a:schemeClr val="tx1"/>
              </a:solidFill>
              <a:latin typeface="Garamond" pitchFamily="18" charset="0"/>
            </a:endParaRPr>
          </a:p>
          <a:p>
            <a:endParaRPr lang="en-US" sz="2400" dirty="0" smtClean="0">
              <a:latin typeface="Garamond" pitchFamily="18" charset="0"/>
            </a:endParaRPr>
          </a:p>
        </p:txBody>
      </p:sp>
      <p:sp>
        <p:nvSpPr>
          <p:cNvPr id="2" name="Rectangle 1"/>
          <p:cNvSpPr/>
          <p:nvPr/>
        </p:nvSpPr>
        <p:spPr>
          <a:xfrm>
            <a:off x="0" y="304800"/>
            <a:ext cx="9144000" cy="769441"/>
          </a:xfrm>
          <a:prstGeom prst="rect">
            <a:avLst/>
          </a:prstGeom>
        </p:spPr>
        <p:txBody>
          <a:bodyPr wrap="square">
            <a:spAutoFit/>
          </a:bodyPr>
          <a:lstStyle/>
          <a:p>
            <a:pPr algn="ctr"/>
            <a:r>
              <a:rPr lang="en-US" sz="4400" dirty="0" smtClean="0">
                <a:solidFill>
                  <a:schemeClr val="bg1">
                    <a:lumMod val="95000"/>
                  </a:schemeClr>
                </a:solidFill>
              </a:rPr>
              <a:t>Research Citations  </a:t>
            </a:r>
            <a:endParaRPr lang="en-US" sz="4400" dirty="0">
              <a:solidFill>
                <a:schemeClr val="bg1">
                  <a:lumMod val="95000"/>
                </a:schemeClr>
              </a:solidFill>
            </a:endParaRPr>
          </a:p>
        </p:txBody>
      </p:sp>
    </p:spTree>
    <p:extLst>
      <p:ext uri="{BB962C8B-B14F-4D97-AF65-F5344CB8AC3E}">
        <p14:creationId xmlns:p14="http://schemas.microsoft.com/office/powerpoint/2010/main" val="240046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457200" y="152400"/>
            <a:ext cx="8229600" cy="1143000"/>
          </a:xfrm>
        </p:spPr>
        <p:txBody>
          <a:bodyPr>
            <a:normAutofit/>
          </a:bodyPr>
          <a:lstStyle/>
          <a:p>
            <a:r>
              <a:rPr lang="en-US" dirty="0" smtClean="0">
                <a:solidFill>
                  <a:schemeClr val="bg1"/>
                </a:solidFill>
                <a:latin typeface="+mn-lt"/>
              </a:rPr>
              <a:t>Getting a Change Started </a:t>
            </a:r>
            <a:endParaRPr lang="en-US" dirty="0">
              <a:solidFill>
                <a:schemeClr val="bg1"/>
              </a:solidFill>
              <a:latin typeface="+mn-lt"/>
            </a:endParaRPr>
          </a:p>
        </p:txBody>
      </p:sp>
      <p:sp>
        <p:nvSpPr>
          <p:cNvPr id="44035" name="Rectangle 3"/>
          <p:cNvSpPr>
            <a:spLocks noGrp="1" noChangeArrowheads="1"/>
          </p:cNvSpPr>
          <p:nvPr>
            <p:ph type="body" idx="1"/>
          </p:nvPr>
        </p:nvSpPr>
        <p:spPr>
          <a:xfrm>
            <a:off x="609600" y="2514600"/>
            <a:ext cx="8229600" cy="4525963"/>
          </a:xfrm>
        </p:spPr>
        <p:txBody>
          <a:bodyPr>
            <a:normAutofit/>
          </a:bodyPr>
          <a:lstStyle/>
          <a:p>
            <a:pPr marL="0" indent="0">
              <a:buNone/>
            </a:pPr>
            <a:r>
              <a:rPr lang="en-US" dirty="0" smtClean="0">
                <a:latin typeface="Garamond" pitchFamily="18" charset="0"/>
              </a:rPr>
              <a:t>•  </a:t>
            </a:r>
            <a:r>
              <a:rPr lang="en-US" dirty="0" smtClean="0"/>
              <a:t>Clarify purpose</a:t>
            </a:r>
          </a:p>
          <a:p>
            <a:pPr marL="400050" lvl="1" indent="0">
              <a:buNone/>
            </a:pPr>
            <a:r>
              <a:rPr lang="en-US" dirty="0" smtClean="0"/>
              <a:t>◦  Why?</a:t>
            </a:r>
          </a:p>
          <a:p>
            <a:pPr marL="400050" lvl="1" indent="0">
              <a:buNone/>
            </a:pPr>
            <a:r>
              <a:rPr lang="en-US" dirty="0"/>
              <a:t>◦ </a:t>
            </a:r>
            <a:r>
              <a:rPr lang="en-US" dirty="0" smtClean="0"/>
              <a:t> Why now?</a:t>
            </a:r>
          </a:p>
          <a:p>
            <a:pPr marL="0" indent="0">
              <a:buNone/>
            </a:pPr>
            <a:r>
              <a:rPr lang="en-US" dirty="0" smtClean="0"/>
              <a:t>•  What does a successful outcome look like?</a:t>
            </a:r>
          </a:p>
          <a:p>
            <a:pPr marL="400050" lvl="1" indent="0">
              <a:buNone/>
            </a:pPr>
            <a:r>
              <a:rPr lang="en-US" dirty="0"/>
              <a:t>◦ </a:t>
            </a:r>
            <a:r>
              <a:rPr lang="en-US" dirty="0" smtClean="0"/>
              <a:t> How will we know when we are done?</a:t>
            </a:r>
          </a:p>
          <a:p>
            <a:pPr marL="0" indent="0">
              <a:buNone/>
            </a:pPr>
            <a:r>
              <a:rPr lang="en-US" dirty="0"/>
              <a:t>• </a:t>
            </a:r>
            <a:r>
              <a:rPr lang="en-US" dirty="0" smtClean="0"/>
              <a:t> What steps will get us there?</a:t>
            </a:r>
          </a:p>
          <a:p>
            <a:pPr marL="609600" indent="-609600"/>
            <a:endParaRPr lang="en-US" dirty="0"/>
          </a:p>
        </p:txBody>
      </p:sp>
    </p:spTree>
    <p:extLst>
      <p:ext uri="{BB962C8B-B14F-4D97-AF65-F5344CB8AC3E}">
        <p14:creationId xmlns:p14="http://schemas.microsoft.com/office/powerpoint/2010/main" val="107395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750"/>
                                        <p:tgtEl>
                                          <p:spTgt spid="440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fade">
                                      <p:cBhvr>
                                        <p:cTn id="10" dur="750"/>
                                        <p:tgtEl>
                                          <p:spTgt spid="4403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fade">
                                      <p:cBhvr>
                                        <p:cTn id="13" dur="750"/>
                                        <p:tgtEl>
                                          <p:spTgt spid="4403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4035">
                                            <p:txEl>
                                              <p:pRg st="3" end="3"/>
                                            </p:txEl>
                                          </p:spTgt>
                                        </p:tgtEl>
                                        <p:attrNameLst>
                                          <p:attrName>style.visibility</p:attrName>
                                        </p:attrNameLst>
                                      </p:cBhvr>
                                      <p:to>
                                        <p:strVal val="visible"/>
                                      </p:to>
                                    </p:set>
                                    <p:animEffect transition="in" filter="fade">
                                      <p:cBhvr>
                                        <p:cTn id="16" dur="750"/>
                                        <p:tgtEl>
                                          <p:spTgt spid="4403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Effect transition="in" filter="fade">
                                      <p:cBhvr>
                                        <p:cTn id="19" dur="750"/>
                                        <p:tgtEl>
                                          <p:spTgt spid="4403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4035">
                                            <p:txEl>
                                              <p:pRg st="5" end="5"/>
                                            </p:txEl>
                                          </p:spTgt>
                                        </p:tgtEl>
                                        <p:attrNameLst>
                                          <p:attrName>style.visibility</p:attrName>
                                        </p:attrNameLst>
                                      </p:cBhvr>
                                      <p:to>
                                        <p:strVal val="visible"/>
                                      </p:to>
                                    </p:set>
                                    <p:animEffect transition="in" filter="fade">
                                      <p:cBhvr>
                                        <p:cTn id="22" dur="750"/>
                                        <p:tgtEl>
                                          <p:spTgt spid="44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609600" y="152400"/>
            <a:ext cx="8229600" cy="1143000"/>
          </a:xfrm>
        </p:spPr>
        <p:txBody>
          <a:bodyPr>
            <a:noAutofit/>
          </a:bodyPr>
          <a:lstStyle/>
          <a:p>
            <a:r>
              <a:rPr lang="en-US" sz="3600" dirty="0" smtClean="0">
                <a:solidFill>
                  <a:schemeClr val="bg1"/>
                </a:solidFill>
                <a:latin typeface="+mn-lt"/>
              </a:rPr>
              <a:t>School of Public Affairs and Administration (SPAA) Masters’ Curriculum Change</a:t>
            </a:r>
            <a:endParaRPr lang="en-US" sz="3600" dirty="0">
              <a:solidFill>
                <a:schemeClr val="bg1"/>
              </a:solidFill>
              <a:latin typeface="+mn-lt"/>
            </a:endParaRPr>
          </a:p>
        </p:txBody>
      </p:sp>
      <p:sp>
        <p:nvSpPr>
          <p:cNvPr id="44035" name="Rectangle 3"/>
          <p:cNvSpPr>
            <a:spLocks noGrp="1" noChangeArrowheads="1"/>
          </p:cNvSpPr>
          <p:nvPr>
            <p:ph type="body" idx="1"/>
          </p:nvPr>
        </p:nvSpPr>
        <p:spPr>
          <a:xfrm>
            <a:off x="609600" y="2209800"/>
            <a:ext cx="8229600" cy="4724401"/>
          </a:xfrm>
        </p:spPr>
        <p:txBody>
          <a:bodyPr>
            <a:normAutofit/>
          </a:bodyPr>
          <a:lstStyle/>
          <a:p>
            <a:pPr marL="0" indent="0">
              <a:buNone/>
            </a:pPr>
            <a:r>
              <a:rPr lang="en-US" dirty="0" smtClean="0">
                <a:latin typeface="Garamond" pitchFamily="18" charset="0"/>
              </a:rPr>
              <a:t>•  </a:t>
            </a:r>
            <a:r>
              <a:rPr lang="en-US" dirty="0" smtClean="0"/>
              <a:t>Clarify purpose</a:t>
            </a:r>
          </a:p>
          <a:p>
            <a:pPr marL="400050" lvl="1" indent="0">
              <a:buNone/>
            </a:pPr>
            <a:r>
              <a:rPr lang="en-US" dirty="0" smtClean="0"/>
              <a:t>◦  Why? </a:t>
            </a:r>
            <a:r>
              <a:rPr lang="en-US" dirty="0" smtClean="0">
                <a:solidFill>
                  <a:srgbClr val="FF0000"/>
                </a:solidFill>
              </a:rPr>
              <a:t># of hours questioned</a:t>
            </a:r>
            <a:endParaRPr lang="en-US" dirty="0" smtClean="0"/>
          </a:p>
          <a:p>
            <a:pPr marL="400050" lvl="1" indent="0">
              <a:buNone/>
            </a:pPr>
            <a:r>
              <a:rPr lang="en-US" dirty="0"/>
              <a:t>◦ </a:t>
            </a:r>
            <a:r>
              <a:rPr lang="en-US" dirty="0" smtClean="0"/>
              <a:t> Why now? </a:t>
            </a:r>
            <a:r>
              <a:rPr lang="en-US" dirty="0" smtClean="0">
                <a:solidFill>
                  <a:srgbClr val="FF0000"/>
                </a:solidFill>
              </a:rPr>
              <a:t>Accreditation coming up</a:t>
            </a:r>
            <a:endParaRPr lang="en-US" dirty="0" smtClean="0"/>
          </a:p>
          <a:p>
            <a:pPr marL="0" indent="0">
              <a:buNone/>
            </a:pPr>
            <a:r>
              <a:rPr lang="en-US" dirty="0" smtClean="0"/>
              <a:t>•  What does a successful outcome look like?</a:t>
            </a:r>
          </a:p>
          <a:p>
            <a:pPr marL="400050" lvl="1" indent="0">
              <a:buNone/>
            </a:pPr>
            <a:r>
              <a:rPr lang="en-US" dirty="0"/>
              <a:t>◦ </a:t>
            </a:r>
            <a:r>
              <a:rPr lang="en-US" dirty="0" smtClean="0"/>
              <a:t> How will we know when we are done? </a:t>
            </a:r>
            <a:r>
              <a:rPr lang="en-US" dirty="0" smtClean="0">
                <a:solidFill>
                  <a:srgbClr val="FF0000"/>
                </a:solidFill>
              </a:rPr>
              <a:t>Not clear</a:t>
            </a:r>
            <a:endParaRPr lang="en-US" dirty="0" smtClean="0"/>
          </a:p>
          <a:p>
            <a:pPr marL="0" indent="0">
              <a:buNone/>
            </a:pPr>
            <a:r>
              <a:rPr lang="en-US" dirty="0"/>
              <a:t>• </a:t>
            </a:r>
            <a:r>
              <a:rPr lang="en-US" dirty="0" smtClean="0"/>
              <a:t> What steps will get us there? </a:t>
            </a:r>
            <a:r>
              <a:rPr lang="en-US" dirty="0" smtClean="0">
                <a:solidFill>
                  <a:srgbClr val="FF0000"/>
                </a:solidFill>
              </a:rPr>
              <a:t>Not clear in the School, clear path for approval.</a:t>
            </a:r>
            <a:endParaRPr lang="en-US" dirty="0" smtClean="0"/>
          </a:p>
          <a:p>
            <a:pPr marL="609600" indent="-609600"/>
            <a:endParaRPr lang="en-US" dirty="0"/>
          </a:p>
        </p:txBody>
      </p:sp>
    </p:spTree>
    <p:extLst>
      <p:ext uri="{BB962C8B-B14F-4D97-AF65-F5344CB8AC3E}">
        <p14:creationId xmlns:p14="http://schemas.microsoft.com/office/powerpoint/2010/main" val="254311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750"/>
                                        <p:tgtEl>
                                          <p:spTgt spid="440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fade">
                                      <p:cBhvr>
                                        <p:cTn id="10" dur="750"/>
                                        <p:tgtEl>
                                          <p:spTgt spid="4403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fade">
                                      <p:cBhvr>
                                        <p:cTn id="13" dur="750"/>
                                        <p:tgtEl>
                                          <p:spTgt spid="4403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4035">
                                            <p:txEl>
                                              <p:pRg st="3" end="3"/>
                                            </p:txEl>
                                          </p:spTgt>
                                        </p:tgtEl>
                                        <p:attrNameLst>
                                          <p:attrName>style.visibility</p:attrName>
                                        </p:attrNameLst>
                                      </p:cBhvr>
                                      <p:to>
                                        <p:strVal val="visible"/>
                                      </p:to>
                                    </p:set>
                                    <p:animEffect transition="in" filter="fade">
                                      <p:cBhvr>
                                        <p:cTn id="16" dur="750"/>
                                        <p:tgtEl>
                                          <p:spTgt spid="4403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Effect transition="in" filter="fade">
                                      <p:cBhvr>
                                        <p:cTn id="19" dur="750"/>
                                        <p:tgtEl>
                                          <p:spTgt spid="4403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4035">
                                            <p:txEl>
                                              <p:pRg st="5" end="5"/>
                                            </p:txEl>
                                          </p:spTgt>
                                        </p:tgtEl>
                                        <p:attrNameLst>
                                          <p:attrName>style.visibility</p:attrName>
                                        </p:attrNameLst>
                                      </p:cBhvr>
                                      <p:to>
                                        <p:strVal val="visible"/>
                                      </p:to>
                                    </p:set>
                                    <p:animEffect transition="in" filter="fade">
                                      <p:cBhvr>
                                        <p:cTn id="22" dur="750"/>
                                        <p:tgtEl>
                                          <p:spTgt spid="44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70" y="304800"/>
            <a:ext cx="8229600" cy="1143000"/>
          </a:xfrm>
        </p:spPr>
        <p:txBody>
          <a:bodyPr>
            <a:normAutofit/>
          </a:bodyPr>
          <a:lstStyle/>
          <a:p>
            <a:r>
              <a:rPr lang="en-US" dirty="0" smtClean="0">
                <a:solidFill>
                  <a:schemeClr val="bg1"/>
                </a:solidFill>
                <a:latin typeface="+mn-lt"/>
              </a:rPr>
              <a:t>Lighting a </a:t>
            </a:r>
            <a:r>
              <a:rPr lang="en-US" dirty="0" smtClean="0">
                <a:solidFill>
                  <a:schemeClr val="bg1"/>
                </a:solidFill>
                <a:latin typeface="+mn-lt"/>
              </a:rPr>
              <a:t>Fire</a:t>
            </a:r>
            <a:endParaRPr lang="en-US" sz="3600" dirty="0">
              <a:solidFill>
                <a:schemeClr val="bg1"/>
              </a:solidFill>
              <a:latin typeface="+mn-lt"/>
            </a:endParaRPr>
          </a:p>
        </p:txBody>
      </p:sp>
      <p:sp>
        <p:nvSpPr>
          <p:cNvPr id="3" name="Content Placeholder 2"/>
          <p:cNvSpPr>
            <a:spLocks noGrp="1"/>
          </p:cNvSpPr>
          <p:nvPr>
            <p:ph idx="1"/>
          </p:nvPr>
        </p:nvSpPr>
        <p:spPr>
          <a:xfrm>
            <a:off x="609600" y="2286000"/>
            <a:ext cx="8534400" cy="3472190"/>
          </a:xfrm>
        </p:spPr>
        <p:txBody>
          <a:bodyPr>
            <a:normAutofit/>
          </a:bodyPr>
          <a:lstStyle/>
          <a:p>
            <a:r>
              <a:rPr lang="en-US" sz="2800" dirty="0" smtClean="0"/>
              <a:t>Present the intellectual case</a:t>
            </a:r>
          </a:p>
          <a:p>
            <a:pPr marL="0" indent="0">
              <a:buNone/>
            </a:pPr>
            <a:endParaRPr lang="en-US" sz="2800" dirty="0" smtClean="0"/>
          </a:p>
          <a:p>
            <a:pPr marL="0" indent="0">
              <a:buNone/>
            </a:pPr>
            <a:r>
              <a:rPr lang="en-US" sz="2800" dirty="0" smtClean="0"/>
              <a:t>	</a:t>
            </a:r>
            <a:r>
              <a:rPr lang="en-US" sz="2800" b="1" dirty="0" smtClean="0"/>
              <a:t>AND</a:t>
            </a:r>
          </a:p>
          <a:p>
            <a:endParaRPr lang="en-US" sz="2800" dirty="0" smtClean="0"/>
          </a:p>
          <a:p>
            <a:r>
              <a:rPr lang="en-US" sz="2800" dirty="0" smtClean="0"/>
              <a:t>Help people connect to and see why the change will make a difference</a:t>
            </a:r>
            <a:r>
              <a:rPr lang="en-US" sz="2800" dirty="0"/>
              <a:t/>
            </a:r>
            <a:br>
              <a:rPr lang="en-US" sz="2800" dirty="0"/>
            </a:br>
            <a:endParaRPr lang="en-US" sz="2800" dirty="0" smtClean="0"/>
          </a:p>
        </p:txBody>
      </p:sp>
      <p:sp>
        <p:nvSpPr>
          <p:cNvPr id="4" name="TextBox 3"/>
          <p:cNvSpPr txBox="1"/>
          <p:nvPr/>
        </p:nvSpPr>
        <p:spPr>
          <a:xfrm>
            <a:off x="5715000" y="5486400"/>
            <a:ext cx="2895600" cy="461665"/>
          </a:xfrm>
          <a:prstGeom prst="rect">
            <a:avLst/>
          </a:prstGeom>
          <a:noFill/>
        </p:spPr>
        <p:txBody>
          <a:bodyPr wrap="square" rtlCol="0">
            <a:spAutoFit/>
          </a:bodyPr>
          <a:lstStyle/>
          <a:p>
            <a:r>
              <a:rPr lang="en-US" sz="1200" dirty="0" smtClean="0"/>
              <a:t>Adapted from </a:t>
            </a:r>
            <a:r>
              <a:rPr lang="en-US" sz="1200" dirty="0" err="1" smtClean="0"/>
              <a:t>Kotter</a:t>
            </a:r>
            <a:r>
              <a:rPr lang="en-US" sz="1200" dirty="0" smtClean="0"/>
              <a:t>:  </a:t>
            </a:r>
          </a:p>
          <a:p>
            <a:r>
              <a:rPr lang="en-US" sz="1200" i="1" dirty="0" smtClean="0"/>
              <a:t>A Sense of Urgency</a:t>
            </a:r>
            <a:endParaRPr lang="en-US" sz="1200" i="1" dirty="0"/>
          </a:p>
        </p:txBody>
      </p:sp>
      <p:sp>
        <p:nvSpPr>
          <p:cNvPr id="5" name="TextBox 4"/>
          <p:cNvSpPr txBox="1"/>
          <p:nvPr/>
        </p:nvSpPr>
        <p:spPr>
          <a:xfrm>
            <a:off x="2819400" y="1752600"/>
            <a:ext cx="3581400" cy="646331"/>
          </a:xfrm>
          <a:prstGeom prst="rect">
            <a:avLst/>
          </a:prstGeom>
          <a:no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47169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750"/>
                                        <p:tgtEl>
                                          <p:spTgt spid="3">
                                            <p:txEl>
                                              <p:pRg st="2" end="2"/>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750"/>
                                        <p:tgtEl>
                                          <p:spTgt spid="3">
                                            <p:txEl>
                                              <p:pRg st="4" end="4"/>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750"/>
                                        <p:tgtEl>
                                          <p:spTgt spid="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6043"/>
            <a:ext cx="8229600" cy="1143000"/>
          </a:xfrm>
        </p:spPr>
        <p:txBody>
          <a:bodyPr>
            <a:normAutofit/>
          </a:bodyPr>
          <a:lstStyle/>
          <a:p>
            <a:r>
              <a:rPr lang="en-US" sz="3600" dirty="0">
                <a:solidFill>
                  <a:schemeClr val="bg1"/>
                </a:solidFill>
              </a:rPr>
              <a:t>Lighting a Fire</a:t>
            </a:r>
            <a:endParaRPr lang="en-US" sz="3600" dirty="0">
              <a:solidFill>
                <a:schemeClr val="bg1"/>
              </a:solidFill>
              <a:latin typeface="+mn-lt"/>
            </a:endParaRPr>
          </a:p>
        </p:txBody>
      </p:sp>
      <p:sp>
        <p:nvSpPr>
          <p:cNvPr id="3" name="Content Placeholder 2"/>
          <p:cNvSpPr>
            <a:spLocks noGrp="1"/>
          </p:cNvSpPr>
          <p:nvPr>
            <p:ph idx="1"/>
          </p:nvPr>
        </p:nvSpPr>
        <p:spPr>
          <a:xfrm>
            <a:off x="609600" y="2286000"/>
            <a:ext cx="8534400" cy="3472190"/>
          </a:xfrm>
        </p:spPr>
        <p:txBody>
          <a:bodyPr>
            <a:normAutofit/>
          </a:bodyPr>
          <a:lstStyle/>
          <a:p>
            <a:pPr marL="0" indent="0">
              <a:buNone/>
            </a:pPr>
            <a:r>
              <a:rPr lang="en-US" b="1" dirty="0" smtClean="0"/>
              <a:t>Why isn’t the intellectual case by itself enough?</a:t>
            </a:r>
          </a:p>
          <a:p>
            <a:r>
              <a:rPr lang="en-US" dirty="0" smtClean="0"/>
              <a:t>It </a:t>
            </a:r>
            <a:r>
              <a:rPr lang="en-US" dirty="0" smtClean="0"/>
              <a:t>does not engage feelings.</a:t>
            </a:r>
          </a:p>
          <a:p>
            <a:r>
              <a:rPr lang="en-US" dirty="0" smtClean="0"/>
              <a:t>We need </a:t>
            </a:r>
            <a:r>
              <a:rPr lang="en-US" dirty="0" smtClean="0"/>
              <a:t>stories and experiences </a:t>
            </a:r>
            <a:r>
              <a:rPr lang="en-US" dirty="0" smtClean="0"/>
              <a:t>to relate to </a:t>
            </a:r>
            <a:r>
              <a:rPr lang="en-US" dirty="0" smtClean="0"/>
              <a:t>what is changing.</a:t>
            </a:r>
          </a:p>
          <a:p>
            <a:endParaRPr lang="en-US" sz="2800" dirty="0" smtClean="0"/>
          </a:p>
        </p:txBody>
      </p:sp>
      <p:sp>
        <p:nvSpPr>
          <p:cNvPr id="4" name="TextBox 3"/>
          <p:cNvSpPr txBox="1"/>
          <p:nvPr/>
        </p:nvSpPr>
        <p:spPr>
          <a:xfrm>
            <a:off x="5715000" y="5486400"/>
            <a:ext cx="2895600" cy="461665"/>
          </a:xfrm>
          <a:prstGeom prst="rect">
            <a:avLst/>
          </a:prstGeom>
          <a:noFill/>
        </p:spPr>
        <p:txBody>
          <a:bodyPr wrap="square" rtlCol="0">
            <a:spAutoFit/>
          </a:bodyPr>
          <a:lstStyle/>
          <a:p>
            <a:r>
              <a:rPr lang="en-US" sz="1200" dirty="0" smtClean="0"/>
              <a:t>Adapted from </a:t>
            </a:r>
            <a:r>
              <a:rPr lang="en-US" sz="1200" dirty="0" err="1" smtClean="0"/>
              <a:t>Kotter</a:t>
            </a:r>
            <a:r>
              <a:rPr lang="en-US" sz="1200" dirty="0" smtClean="0"/>
              <a:t>:  </a:t>
            </a:r>
          </a:p>
          <a:p>
            <a:r>
              <a:rPr lang="en-US" sz="1200" i="1" dirty="0" smtClean="0"/>
              <a:t>A Sense of Urgency</a:t>
            </a:r>
            <a:endParaRPr lang="en-US" sz="1200" i="1" dirty="0"/>
          </a:p>
        </p:txBody>
      </p:sp>
      <p:sp>
        <p:nvSpPr>
          <p:cNvPr id="5" name="TextBox 4"/>
          <p:cNvSpPr txBox="1"/>
          <p:nvPr/>
        </p:nvSpPr>
        <p:spPr>
          <a:xfrm>
            <a:off x="2819400" y="1752600"/>
            <a:ext cx="3581400" cy="646331"/>
          </a:xfrm>
          <a:prstGeom prst="rect">
            <a:avLst/>
          </a:prstGeom>
          <a:no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179153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750"/>
                                        <p:tgtEl>
                                          <p:spTgt spid="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6043"/>
            <a:ext cx="8229600" cy="1143000"/>
          </a:xfrm>
        </p:spPr>
        <p:txBody>
          <a:bodyPr>
            <a:normAutofit/>
          </a:bodyPr>
          <a:lstStyle/>
          <a:p>
            <a:r>
              <a:rPr lang="en-US" sz="3600" dirty="0">
                <a:solidFill>
                  <a:schemeClr val="bg1"/>
                </a:solidFill>
              </a:rPr>
              <a:t>Lighting a Fire</a:t>
            </a:r>
            <a:endParaRPr lang="en-US" sz="3600" dirty="0">
              <a:solidFill>
                <a:schemeClr val="bg1"/>
              </a:solidFill>
              <a:latin typeface="+mn-lt"/>
            </a:endParaRPr>
          </a:p>
        </p:txBody>
      </p:sp>
      <p:sp>
        <p:nvSpPr>
          <p:cNvPr id="3" name="Content Placeholder 2"/>
          <p:cNvSpPr>
            <a:spLocks noGrp="1"/>
          </p:cNvSpPr>
          <p:nvPr>
            <p:ph idx="1"/>
          </p:nvPr>
        </p:nvSpPr>
        <p:spPr>
          <a:xfrm>
            <a:off x="609600" y="2286000"/>
            <a:ext cx="8534400" cy="3472190"/>
          </a:xfrm>
        </p:spPr>
        <p:txBody>
          <a:bodyPr>
            <a:normAutofit/>
          </a:bodyPr>
          <a:lstStyle/>
          <a:p>
            <a:pPr marL="0" indent="0">
              <a:buNone/>
            </a:pPr>
            <a:r>
              <a:rPr lang="en-US" b="1" dirty="0" smtClean="0"/>
              <a:t>Four primary motives of faculty:</a:t>
            </a:r>
          </a:p>
          <a:p>
            <a:r>
              <a:rPr lang="en-US" dirty="0" smtClean="0"/>
              <a:t>Autonomy</a:t>
            </a:r>
          </a:p>
          <a:p>
            <a:r>
              <a:rPr lang="en-US" dirty="0" smtClean="0"/>
              <a:t>Community</a:t>
            </a:r>
          </a:p>
          <a:p>
            <a:r>
              <a:rPr lang="en-US" dirty="0" smtClean="0"/>
              <a:t>Recognition</a:t>
            </a:r>
          </a:p>
          <a:p>
            <a:r>
              <a:rPr lang="en-US" dirty="0" smtClean="0"/>
              <a:t>Efficacy</a:t>
            </a:r>
            <a:endParaRPr lang="en-US" dirty="0" smtClean="0"/>
          </a:p>
          <a:p>
            <a:endParaRPr lang="en-US" sz="2800" dirty="0" smtClean="0"/>
          </a:p>
        </p:txBody>
      </p:sp>
      <p:sp>
        <p:nvSpPr>
          <p:cNvPr id="4" name="TextBox 3"/>
          <p:cNvSpPr txBox="1"/>
          <p:nvPr/>
        </p:nvSpPr>
        <p:spPr>
          <a:xfrm>
            <a:off x="5715000" y="5486400"/>
            <a:ext cx="2895600" cy="646331"/>
          </a:xfrm>
          <a:prstGeom prst="rect">
            <a:avLst/>
          </a:prstGeom>
          <a:noFill/>
        </p:spPr>
        <p:txBody>
          <a:bodyPr wrap="square" rtlCol="0">
            <a:spAutoFit/>
          </a:bodyPr>
          <a:lstStyle/>
          <a:p>
            <a:r>
              <a:rPr lang="en-US" sz="1200" dirty="0" smtClean="0"/>
              <a:t>Adapted from </a:t>
            </a:r>
            <a:r>
              <a:rPr lang="en-US" sz="1200" dirty="0" err="1" smtClean="0"/>
              <a:t>Wergin</a:t>
            </a:r>
            <a:r>
              <a:rPr lang="en-US" sz="1200" dirty="0" smtClean="0"/>
              <a:t>:  </a:t>
            </a:r>
            <a:endParaRPr lang="en-US" sz="1200" dirty="0" smtClean="0"/>
          </a:p>
          <a:p>
            <a:r>
              <a:rPr lang="en-US" sz="1200" i="1" dirty="0" smtClean="0"/>
              <a:t>Beyond Carrots and Sticks: What Really Motivates Faculty</a:t>
            </a:r>
            <a:endParaRPr lang="en-US" sz="1200" i="1" dirty="0"/>
          </a:p>
        </p:txBody>
      </p:sp>
      <p:sp>
        <p:nvSpPr>
          <p:cNvPr id="5" name="TextBox 4"/>
          <p:cNvSpPr txBox="1"/>
          <p:nvPr/>
        </p:nvSpPr>
        <p:spPr>
          <a:xfrm>
            <a:off x="2819400" y="1752600"/>
            <a:ext cx="3581400" cy="646331"/>
          </a:xfrm>
          <a:prstGeom prst="rect">
            <a:avLst/>
          </a:prstGeom>
          <a:no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319046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750"/>
                                        <p:tgtEl>
                                          <p:spTgt spid="4">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457200" y="152400"/>
            <a:ext cx="8229600" cy="1143000"/>
          </a:xfrm>
        </p:spPr>
        <p:txBody>
          <a:bodyPr/>
          <a:lstStyle/>
          <a:p>
            <a:r>
              <a:rPr lang="en-US" dirty="0" smtClean="0">
                <a:solidFill>
                  <a:schemeClr val="bg1"/>
                </a:solidFill>
                <a:latin typeface="+mn-lt"/>
              </a:rPr>
              <a:t>New Behaviors, New Attitudes</a:t>
            </a:r>
            <a:endParaRPr lang="en-US" dirty="0">
              <a:solidFill>
                <a:schemeClr val="bg1"/>
              </a:solidFill>
              <a:latin typeface="+mn-lt"/>
            </a:endParaRPr>
          </a:p>
        </p:txBody>
      </p:sp>
      <p:sp>
        <p:nvSpPr>
          <p:cNvPr id="5" name="Content Placeholder 4"/>
          <p:cNvSpPr>
            <a:spLocks noGrp="1"/>
          </p:cNvSpPr>
          <p:nvPr>
            <p:ph sz="half" idx="1"/>
          </p:nvPr>
        </p:nvSpPr>
        <p:spPr>
          <a:xfrm>
            <a:off x="381000" y="2133600"/>
            <a:ext cx="4572000" cy="4525963"/>
          </a:xfrm>
        </p:spPr>
        <p:txBody>
          <a:bodyPr>
            <a:normAutofit/>
          </a:bodyPr>
          <a:lstStyle/>
          <a:p>
            <a:pPr algn="ctr">
              <a:buNone/>
            </a:pPr>
            <a:r>
              <a:rPr lang="en-US" dirty="0" smtClean="0"/>
              <a:t>See</a:t>
            </a:r>
          </a:p>
          <a:p>
            <a:pPr algn="ctr">
              <a:buNone/>
            </a:pPr>
            <a:r>
              <a:rPr lang="en-US" sz="2000" dirty="0">
                <a:sym typeface="Wingdings" pitchFamily="2" charset="2"/>
              </a:rPr>
              <a:t>H</a:t>
            </a:r>
            <a:r>
              <a:rPr lang="en-US" sz="2000" dirty="0" smtClean="0">
                <a:sym typeface="Wingdings" pitchFamily="2" charset="2"/>
              </a:rPr>
              <a:t>elp people see the desired outcome.</a:t>
            </a:r>
          </a:p>
          <a:p>
            <a:pPr algn="ctr">
              <a:buNone/>
            </a:pPr>
            <a:endParaRPr lang="en-US" sz="2000" dirty="0" smtClean="0"/>
          </a:p>
          <a:p>
            <a:pPr algn="ctr">
              <a:buNone/>
            </a:pPr>
            <a:r>
              <a:rPr lang="en-US" dirty="0" smtClean="0"/>
              <a:t>Feel</a:t>
            </a:r>
          </a:p>
          <a:p>
            <a:pPr algn="ctr">
              <a:buNone/>
            </a:pPr>
            <a:r>
              <a:rPr lang="en-US" sz="2000" dirty="0">
                <a:sym typeface="Wingdings" pitchFamily="2" charset="2"/>
              </a:rPr>
              <a:t>S</a:t>
            </a:r>
            <a:r>
              <a:rPr lang="en-US" sz="2000" dirty="0" smtClean="0">
                <a:sym typeface="Wingdings" pitchFamily="2" charset="2"/>
              </a:rPr>
              <a:t>eeing something new triggers the ability</a:t>
            </a:r>
          </a:p>
          <a:p>
            <a:pPr algn="ctr">
              <a:buNone/>
            </a:pPr>
            <a:r>
              <a:rPr lang="en-US" sz="2000" dirty="0" smtClean="0">
                <a:sym typeface="Wingdings" pitchFamily="2" charset="2"/>
              </a:rPr>
              <a:t>to feel the difference.</a:t>
            </a:r>
          </a:p>
          <a:p>
            <a:pPr algn="ctr">
              <a:buNone/>
            </a:pPr>
            <a:endParaRPr lang="en-US" sz="2000" dirty="0" smtClean="0"/>
          </a:p>
          <a:p>
            <a:pPr algn="ctr">
              <a:buNone/>
            </a:pPr>
            <a:r>
              <a:rPr lang="en-US" dirty="0" smtClean="0"/>
              <a:t>Change</a:t>
            </a:r>
          </a:p>
          <a:p>
            <a:pPr algn="ctr">
              <a:buNone/>
            </a:pPr>
            <a:r>
              <a:rPr lang="en-US" sz="2000" dirty="0">
                <a:sym typeface="Wingdings" pitchFamily="2" charset="2"/>
              </a:rPr>
              <a:t>E</a:t>
            </a:r>
            <a:r>
              <a:rPr lang="en-US" sz="2000" dirty="0" smtClean="0">
                <a:sym typeface="Wingdings" pitchFamily="2" charset="2"/>
              </a:rPr>
              <a:t>motionally charged ideas change behavior.</a:t>
            </a:r>
            <a:endParaRPr lang="en-US" sz="2000" dirty="0" smtClean="0"/>
          </a:p>
          <a:p>
            <a:pPr algn="ctr">
              <a:buNone/>
            </a:pPr>
            <a:endParaRPr lang="en-US" sz="2000" dirty="0">
              <a:latin typeface="Garamond" pitchFamily="18" charset="0"/>
            </a:endParaRPr>
          </a:p>
        </p:txBody>
      </p:sp>
      <p:cxnSp>
        <p:nvCxnSpPr>
          <p:cNvPr id="7" name="Straight Arrow Connector 6"/>
          <p:cNvCxnSpPr/>
          <p:nvPr/>
        </p:nvCxnSpPr>
        <p:spPr>
          <a:xfrm>
            <a:off x="2590800" y="3048000"/>
            <a:ext cx="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90800" y="4648200"/>
            <a:ext cx="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half" idx="2"/>
          </p:nvPr>
        </p:nvSpPr>
        <p:spPr>
          <a:xfrm>
            <a:off x="4800600" y="2133600"/>
            <a:ext cx="3810000" cy="4525963"/>
          </a:xfrm>
        </p:spPr>
        <p:txBody>
          <a:bodyPr>
            <a:normAutofit/>
          </a:bodyPr>
          <a:lstStyle/>
          <a:p>
            <a:pPr algn="ctr">
              <a:buNone/>
            </a:pPr>
            <a:r>
              <a:rPr lang="en-US" dirty="0" smtClean="0"/>
              <a:t>Analyze</a:t>
            </a:r>
          </a:p>
          <a:p>
            <a:pPr algn="ctr">
              <a:buNone/>
            </a:pPr>
            <a:r>
              <a:rPr lang="en-US" sz="2000" dirty="0" smtClean="0">
                <a:sym typeface="Wingdings" pitchFamily="2" charset="2"/>
              </a:rPr>
              <a:t>Share analysis with people involved.</a:t>
            </a:r>
          </a:p>
          <a:p>
            <a:pPr algn="ctr">
              <a:buNone/>
            </a:pPr>
            <a:endParaRPr lang="en-US" sz="2000" dirty="0" smtClean="0"/>
          </a:p>
          <a:p>
            <a:pPr algn="ctr">
              <a:buNone/>
            </a:pPr>
            <a:r>
              <a:rPr lang="en-US" dirty="0" smtClean="0"/>
              <a:t>Think</a:t>
            </a:r>
          </a:p>
          <a:p>
            <a:pPr algn="ctr">
              <a:buNone/>
            </a:pPr>
            <a:r>
              <a:rPr lang="en-US" sz="2000" dirty="0">
                <a:sym typeface="Wingdings" pitchFamily="2" charset="2"/>
              </a:rPr>
              <a:t>A</a:t>
            </a:r>
            <a:r>
              <a:rPr lang="en-US" sz="2000" dirty="0" smtClean="0">
                <a:sym typeface="Wingdings" pitchFamily="2" charset="2"/>
              </a:rPr>
              <a:t>nalysis and data influence how</a:t>
            </a:r>
          </a:p>
          <a:p>
            <a:pPr algn="ctr">
              <a:buNone/>
            </a:pPr>
            <a:r>
              <a:rPr lang="en-US" sz="2000" dirty="0" smtClean="0">
                <a:sym typeface="Wingdings" pitchFamily="2" charset="2"/>
              </a:rPr>
              <a:t>we think.</a:t>
            </a:r>
          </a:p>
          <a:p>
            <a:pPr algn="ctr">
              <a:buNone/>
            </a:pPr>
            <a:endParaRPr lang="en-US" sz="2000" dirty="0" smtClean="0"/>
          </a:p>
          <a:p>
            <a:pPr algn="ctr">
              <a:buNone/>
            </a:pPr>
            <a:r>
              <a:rPr lang="en-US" dirty="0" smtClean="0"/>
              <a:t>Change</a:t>
            </a:r>
          </a:p>
          <a:p>
            <a:pPr algn="ctr">
              <a:buNone/>
            </a:pPr>
            <a:r>
              <a:rPr lang="en-US" sz="2000" dirty="0">
                <a:sym typeface="Wingdings" pitchFamily="2" charset="2"/>
              </a:rPr>
              <a:t>N</a:t>
            </a:r>
            <a:r>
              <a:rPr lang="en-US" sz="2000" dirty="0" smtClean="0">
                <a:sym typeface="Wingdings" pitchFamily="2" charset="2"/>
              </a:rPr>
              <a:t>ew thinking changes behavior.</a:t>
            </a:r>
            <a:endParaRPr lang="en-US" sz="2000" dirty="0" smtClean="0"/>
          </a:p>
          <a:p>
            <a:endParaRPr lang="en-US" dirty="0"/>
          </a:p>
        </p:txBody>
      </p:sp>
      <p:cxnSp>
        <p:nvCxnSpPr>
          <p:cNvPr id="10" name="Straight Arrow Connector 9"/>
          <p:cNvCxnSpPr/>
          <p:nvPr/>
        </p:nvCxnSpPr>
        <p:spPr>
          <a:xfrm>
            <a:off x="6713220" y="3352800"/>
            <a:ext cx="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713220" y="4953000"/>
            <a:ext cx="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67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750"/>
                                        <p:tgtEl>
                                          <p:spTgt spid="5">
                                            <p:txEl>
                                              <p:pRg st="1" end="1"/>
                                            </p:txEl>
                                          </p:spTgt>
                                        </p:tgtEl>
                                      </p:cBhvr>
                                    </p:animEffec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750"/>
                                        <p:tgtEl>
                                          <p:spTgt spid="5">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750"/>
                                        <p:tgtEl>
                                          <p:spTgt spid="5">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750"/>
                                        <p:tgtEl>
                                          <p:spTgt spid="5">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750"/>
                                        <p:tgtEl>
                                          <p:spTgt spid="5">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750"/>
                                        <p:tgtEl>
                                          <p:spTgt spid="5">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childTnLst>
                                </p:cTn>
                              </p:par>
                            </p:childTnLst>
                          </p:cTn>
                        </p:par>
                        <p:par>
                          <p:cTn id="34" fill="hold">
                            <p:stCondLst>
                              <p:cond delay="2250"/>
                            </p:stCondLst>
                            <p:childTnLst>
                              <p:par>
                                <p:cTn id="35" presetID="10" presetClass="entr" presetSubtype="0" fill="hold" nodeType="after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750"/>
                                        <p:tgtEl>
                                          <p:spTgt spid="9">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fade">
                                      <p:cBhvr>
                                        <p:cTn id="40" dur="750"/>
                                        <p:tgtEl>
                                          <p:spTgt spid="9">
                                            <p:txEl>
                                              <p:pRg st="1" end="1"/>
                                            </p:txEl>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9">
                                            <p:txEl>
                                              <p:pRg st="3" end="3"/>
                                            </p:txEl>
                                          </p:spTgt>
                                        </p:tgtEl>
                                        <p:attrNameLst>
                                          <p:attrName>style.visibility</p:attrName>
                                        </p:attrNameLst>
                                      </p:cBhvr>
                                      <p:to>
                                        <p:strVal val="visible"/>
                                      </p:to>
                                    </p:set>
                                    <p:animEffect transition="in" filter="fade">
                                      <p:cBhvr>
                                        <p:cTn id="44" dur="750"/>
                                        <p:tgtEl>
                                          <p:spTgt spid="9">
                                            <p:txEl>
                                              <p:pRg st="3" end="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fade">
                                      <p:cBhvr>
                                        <p:cTn id="47" dur="750"/>
                                        <p:tgtEl>
                                          <p:spTgt spid="9">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9">
                                            <p:txEl>
                                              <p:pRg st="5" end="5"/>
                                            </p:txEl>
                                          </p:spTgt>
                                        </p:tgtEl>
                                        <p:attrNameLst>
                                          <p:attrName>style.visibility</p:attrName>
                                        </p:attrNameLst>
                                      </p:cBhvr>
                                      <p:to>
                                        <p:strVal val="visible"/>
                                      </p:to>
                                    </p:set>
                                    <p:animEffect transition="in" filter="fade">
                                      <p:cBhvr>
                                        <p:cTn id="50" dur="750"/>
                                        <p:tgtEl>
                                          <p:spTgt spid="9">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750"/>
                                        <p:tgtEl>
                                          <p:spTgt spid="10"/>
                                        </p:tgtEl>
                                      </p:cBhvr>
                                    </p:animEffect>
                                  </p:childTnLst>
                                </p:cTn>
                              </p:par>
                            </p:childTnLst>
                          </p:cTn>
                        </p:par>
                        <p:par>
                          <p:cTn id="54" fill="hold">
                            <p:stCondLst>
                              <p:cond delay="3750"/>
                            </p:stCondLst>
                            <p:childTnLst>
                              <p:par>
                                <p:cTn id="55" presetID="10" presetClass="entr" presetSubtype="0" fill="hold" nodeType="afterEffect">
                                  <p:stCondLst>
                                    <p:cond delay="0"/>
                                  </p:stCondLst>
                                  <p:childTnLst>
                                    <p:set>
                                      <p:cBhvr>
                                        <p:cTn id="56" dur="1" fill="hold">
                                          <p:stCondLst>
                                            <p:cond delay="0"/>
                                          </p:stCondLst>
                                        </p:cTn>
                                        <p:tgtEl>
                                          <p:spTgt spid="9">
                                            <p:txEl>
                                              <p:pRg st="7" end="7"/>
                                            </p:txEl>
                                          </p:spTgt>
                                        </p:tgtEl>
                                        <p:attrNameLst>
                                          <p:attrName>style.visibility</p:attrName>
                                        </p:attrNameLst>
                                      </p:cBhvr>
                                      <p:to>
                                        <p:strVal val="visible"/>
                                      </p:to>
                                    </p:set>
                                    <p:animEffect transition="in" filter="fade">
                                      <p:cBhvr>
                                        <p:cTn id="57" dur="750"/>
                                        <p:tgtEl>
                                          <p:spTgt spid="9">
                                            <p:txEl>
                                              <p:pRg st="7" end="7"/>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9">
                                            <p:txEl>
                                              <p:pRg st="8" end="8"/>
                                            </p:txEl>
                                          </p:spTgt>
                                        </p:tgtEl>
                                        <p:attrNameLst>
                                          <p:attrName>style.visibility</p:attrName>
                                        </p:attrNameLst>
                                      </p:cBhvr>
                                      <p:to>
                                        <p:strVal val="visible"/>
                                      </p:to>
                                    </p:set>
                                    <p:animEffect transition="in" filter="fade">
                                      <p:cBhvr>
                                        <p:cTn id="60" dur="750"/>
                                        <p:tgtEl>
                                          <p:spTgt spid="9">
                                            <p:txEl>
                                              <p:pRg st="8" end="8"/>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latin typeface="+mn-lt"/>
              </a:rPr>
              <a:t>Are we ready?</a:t>
            </a:r>
            <a:endParaRPr lang="en-US" dirty="0">
              <a:solidFill>
                <a:schemeClr val="bg1"/>
              </a:solidFill>
              <a:latin typeface="+mn-lt"/>
            </a:endParaRPr>
          </a:p>
        </p:txBody>
      </p:sp>
      <p:sp>
        <p:nvSpPr>
          <p:cNvPr id="3" name="Content Placeholder 2"/>
          <p:cNvSpPr>
            <a:spLocks noGrp="1"/>
          </p:cNvSpPr>
          <p:nvPr>
            <p:ph idx="1"/>
          </p:nvPr>
        </p:nvSpPr>
        <p:spPr>
          <a:xfrm>
            <a:off x="914400" y="2286000"/>
            <a:ext cx="8915400" cy="4525963"/>
          </a:xfrm>
        </p:spPr>
        <p:txBody>
          <a:bodyPr/>
          <a:lstStyle/>
          <a:p>
            <a:pPr marL="0" indent="0">
              <a:lnSpc>
                <a:spcPts val="4800"/>
              </a:lnSpc>
              <a:buNone/>
            </a:pPr>
            <a:r>
              <a:rPr lang="en-US" sz="2800" dirty="0" smtClean="0">
                <a:latin typeface="Garamond" pitchFamily="18" charset="0"/>
              </a:rPr>
              <a:t>•  </a:t>
            </a:r>
            <a:r>
              <a:rPr lang="en-US" sz="2800" dirty="0" smtClean="0"/>
              <a:t>Who are the stakeholders?</a:t>
            </a:r>
          </a:p>
          <a:p>
            <a:pPr marL="0" indent="0">
              <a:lnSpc>
                <a:spcPts val="4800"/>
              </a:lnSpc>
              <a:buNone/>
            </a:pPr>
            <a:r>
              <a:rPr lang="en-US" sz="2800" dirty="0"/>
              <a:t>• </a:t>
            </a:r>
            <a:r>
              <a:rPr lang="en-US" sz="2800" dirty="0" smtClean="0"/>
              <a:t> Are the stakeholders aware of the change?</a:t>
            </a:r>
          </a:p>
          <a:p>
            <a:pPr marL="0" indent="0">
              <a:lnSpc>
                <a:spcPts val="4800"/>
              </a:lnSpc>
              <a:buNone/>
            </a:pPr>
            <a:r>
              <a:rPr lang="en-US" sz="2800" dirty="0"/>
              <a:t>• </a:t>
            </a:r>
            <a:r>
              <a:rPr lang="en-US" sz="2800" dirty="0" smtClean="0"/>
              <a:t> Do the stakeholders understand the change?</a:t>
            </a:r>
          </a:p>
          <a:p>
            <a:pPr marL="0" indent="0">
              <a:lnSpc>
                <a:spcPts val="4800"/>
              </a:lnSpc>
              <a:buNone/>
            </a:pPr>
            <a:r>
              <a:rPr lang="en-US" sz="2800" dirty="0"/>
              <a:t>• </a:t>
            </a:r>
            <a:r>
              <a:rPr lang="en-US" sz="2800" dirty="0" smtClean="0"/>
              <a:t> What is the degree of commitment to the change? </a:t>
            </a:r>
          </a:p>
          <a:p>
            <a:pPr marL="0" indent="0">
              <a:lnSpc>
                <a:spcPts val="4800"/>
              </a:lnSpc>
              <a:buNone/>
            </a:pPr>
            <a:r>
              <a:rPr lang="en-US" sz="2800" dirty="0" smtClean="0"/>
              <a:t>•  Is there a need for training? </a:t>
            </a:r>
          </a:p>
          <a:p>
            <a:endParaRPr lang="en-US" dirty="0"/>
          </a:p>
        </p:txBody>
      </p:sp>
    </p:spTree>
    <p:extLst>
      <p:ext uri="{BB962C8B-B14F-4D97-AF65-F5344CB8AC3E}">
        <p14:creationId xmlns:p14="http://schemas.microsoft.com/office/powerpoint/2010/main" val="245848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27840</TotalTime>
  <Words>2820</Words>
  <Application>Microsoft Office PowerPoint</Application>
  <PresentationFormat>On-screen Show (4:3)</PresentationFormat>
  <Paragraphs>402</Paragraphs>
  <Slides>28</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Courier New</vt:lpstr>
      <vt:lpstr>Garamond</vt:lpstr>
      <vt:lpstr>Trajan Pro</vt:lpstr>
      <vt:lpstr>Wingdings</vt:lpstr>
      <vt:lpstr>Office Theme</vt:lpstr>
      <vt:lpstr>Creating Lasting Change through Collaboration and Engagement   32nd Academic Chairpersons Conference   </vt:lpstr>
      <vt:lpstr>Welcome</vt:lpstr>
      <vt:lpstr>Getting a Change Started </vt:lpstr>
      <vt:lpstr>School of Public Affairs and Administration (SPAA) Masters’ Curriculum Change</vt:lpstr>
      <vt:lpstr>Lighting a Fire</vt:lpstr>
      <vt:lpstr>Lighting a Fire</vt:lpstr>
      <vt:lpstr>Lighting a Fire</vt:lpstr>
      <vt:lpstr>New Behaviors, New Attitudes</vt:lpstr>
      <vt:lpstr>Are we ready?</vt:lpstr>
      <vt:lpstr> Readiness for SPAA Masters’ Curriculum Change</vt:lpstr>
      <vt:lpstr>Exercise 1:   Focusing on a Change of your Own</vt:lpstr>
      <vt:lpstr>Choose a Strategy</vt:lpstr>
      <vt:lpstr>Choose a Strategy</vt:lpstr>
      <vt:lpstr>More about Facilitative Processes</vt:lpstr>
      <vt:lpstr>How do individuals experience change?</vt:lpstr>
      <vt:lpstr>Reasons for Resistance </vt:lpstr>
      <vt:lpstr>Reasons for Resistance </vt:lpstr>
      <vt:lpstr>Reasons for Resistance </vt:lpstr>
      <vt:lpstr>Reasons for Resistance </vt:lpstr>
      <vt:lpstr>Exercise 2:   Resisting a Change of your Own</vt:lpstr>
      <vt:lpstr>The Four Conversations </vt:lpstr>
      <vt:lpstr>Solutions to Thought-based Resistance</vt:lpstr>
      <vt:lpstr>Solutions to Fear-based Resistance</vt:lpstr>
      <vt:lpstr>Solutions to Action-based Resistance </vt:lpstr>
      <vt:lpstr>Exercise 3:   Meeting the Needs of your Resisters</vt:lpstr>
      <vt:lpstr>Wrapping Up</vt:lpstr>
      <vt:lpstr>PowerPoint Presentation</vt:lpstr>
      <vt:lpstr>PowerPoint Presentation</vt:lpstr>
    </vt:vector>
  </TitlesOfParts>
  <Company>University of Kansas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 Organizational Change</dc:title>
  <dc:creator>Marilu Goodyear</dc:creator>
  <cp:lastModifiedBy>Mehmedovic, Jenny</cp:lastModifiedBy>
  <cp:revision>237</cp:revision>
  <cp:lastPrinted>2015-01-22T14:15:02Z</cp:lastPrinted>
  <dcterms:created xsi:type="dcterms:W3CDTF">2011-09-26T16:42:00Z</dcterms:created>
  <dcterms:modified xsi:type="dcterms:W3CDTF">2015-02-04T15:52:13Z</dcterms:modified>
</cp:coreProperties>
</file>