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handoutMasterIdLst>
    <p:handoutMasterId r:id="rId19"/>
  </p:handoutMasterIdLst>
  <p:sldIdLst>
    <p:sldId id="256" r:id="rId2"/>
    <p:sldId id="257" r:id="rId3"/>
    <p:sldId id="264" r:id="rId4"/>
    <p:sldId id="271" r:id="rId5"/>
    <p:sldId id="292" r:id="rId6"/>
    <p:sldId id="293" r:id="rId7"/>
    <p:sldId id="294" r:id="rId8"/>
    <p:sldId id="272" r:id="rId9"/>
    <p:sldId id="290" r:id="rId10"/>
    <p:sldId id="282" r:id="rId11"/>
    <p:sldId id="283" r:id="rId12"/>
    <p:sldId id="284" r:id="rId13"/>
    <p:sldId id="285" r:id="rId14"/>
    <p:sldId id="287" r:id="rId15"/>
    <p:sldId id="288" r:id="rId16"/>
    <p:sldId id="291" r:id="rId17"/>
    <p:sldId id="277" r:id="rId18"/>
  </p:sldIdLst>
  <p:sldSz cx="9144000" cy="6858000" type="screen4x3"/>
  <p:notesSz cx="9305925" cy="701992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734" autoAdjust="0"/>
    <p:restoredTop sz="94660"/>
  </p:normalViewPr>
  <p:slideViewPr>
    <p:cSldViewPr>
      <p:cViewPr varScale="1">
        <p:scale>
          <a:sx n="108" d="100"/>
          <a:sy n="108" d="100"/>
        </p:scale>
        <p:origin x="120" y="12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4032568" cy="350996"/>
          </a:xfrm>
          <a:prstGeom prst="rect">
            <a:avLst/>
          </a:prstGeom>
        </p:spPr>
        <p:txBody>
          <a:bodyPr vert="horz" lIns="93279" tIns="46640" rIns="93279" bIns="46640" rtlCol="0"/>
          <a:lstStyle>
            <a:lvl1pPr algn="l">
              <a:defRPr sz="1200"/>
            </a:lvl1pPr>
          </a:lstStyle>
          <a:p>
            <a:endParaRPr lang="en-US"/>
          </a:p>
        </p:txBody>
      </p:sp>
      <p:sp>
        <p:nvSpPr>
          <p:cNvPr id="3" name="Date Placeholder 2"/>
          <p:cNvSpPr>
            <a:spLocks noGrp="1"/>
          </p:cNvSpPr>
          <p:nvPr>
            <p:ph type="dt" sz="quarter" idx="1"/>
          </p:nvPr>
        </p:nvSpPr>
        <p:spPr>
          <a:xfrm>
            <a:off x="5271204" y="0"/>
            <a:ext cx="4032568" cy="350996"/>
          </a:xfrm>
          <a:prstGeom prst="rect">
            <a:avLst/>
          </a:prstGeom>
        </p:spPr>
        <p:txBody>
          <a:bodyPr vert="horz" lIns="93279" tIns="46640" rIns="93279" bIns="46640" rtlCol="0"/>
          <a:lstStyle>
            <a:lvl1pPr algn="r">
              <a:defRPr sz="1200"/>
            </a:lvl1pPr>
          </a:lstStyle>
          <a:p>
            <a:fld id="{EFA1CF92-8495-4C2F-8AFC-5A8A6F3ECDD1}" type="datetimeFigureOut">
              <a:rPr lang="en-US" smtClean="0"/>
              <a:pPr/>
              <a:t>3/24/2015</a:t>
            </a:fld>
            <a:endParaRPr lang="en-US"/>
          </a:p>
        </p:txBody>
      </p:sp>
      <p:sp>
        <p:nvSpPr>
          <p:cNvPr id="4" name="Footer Placeholder 3"/>
          <p:cNvSpPr>
            <a:spLocks noGrp="1"/>
          </p:cNvSpPr>
          <p:nvPr>
            <p:ph type="ftr" sz="quarter" idx="2"/>
          </p:nvPr>
        </p:nvSpPr>
        <p:spPr>
          <a:xfrm>
            <a:off x="0" y="6667711"/>
            <a:ext cx="4032568" cy="350996"/>
          </a:xfrm>
          <a:prstGeom prst="rect">
            <a:avLst/>
          </a:prstGeom>
        </p:spPr>
        <p:txBody>
          <a:bodyPr vert="horz" lIns="93279" tIns="46640" rIns="93279" bIns="46640" rtlCol="0" anchor="b"/>
          <a:lstStyle>
            <a:lvl1pPr algn="l">
              <a:defRPr sz="1200"/>
            </a:lvl1pPr>
          </a:lstStyle>
          <a:p>
            <a:endParaRPr lang="en-US"/>
          </a:p>
        </p:txBody>
      </p:sp>
      <p:sp>
        <p:nvSpPr>
          <p:cNvPr id="5" name="Slide Number Placeholder 4"/>
          <p:cNvSpPr>
            <a:spLocks noGrp="1"/>
          </p:cNvSpPr>
          <p:nvPr>
            <p:ph type="sldNum" sz="quarter" idx="3"/>
          </p:nvPr>
        </p:nvSpPr>
        <p:spPr>
          <a:xfrm>
            <a:off x="5271204" y="6667711"/>
            <a:ext cx="4032568" cy="350996"/>
          </a:xfrm>
          <a:prstGeom prst="rect">
            <a:avLst/>
          </a:prstGeom>
        </p:spPr>
        <p:txBody>
          <a:bodyPr vert="horz" lIns="93279" tIns="46640" rIns="93279" bIns="46640" rtlCol="0" anchor="b"/>
          <a:lstStyle>
            <a:lvl1pPr algn="r">
              <a:defRPr sz="1200"/>
            </a:lvl1pPr>
          </a:lstStyle>
          <a:p>
            <a:fld id="{EE6609BC-F3BD-4396-8D39-ABE9211D9B8C}" type="slidenum">
              <a:rPr lang="en-US" smtClean="0"/>
              <a:pPr/>
              <a:t>‹#›</a:t>
            </a:fld>
            <a:endParaRPr lang="en-US"/>
          </a:p>
        </p:txBody>
      </p:sp>
    </p:spTree>
    <p:extLst>
      <p:ext uri="{BB962C8B-B14F-4D97-AF65-F5344CB8AC3E}">
        <p14:creationId xmlns:p14="http://schemas.microsoft.com/office/powerpoint/2010/main" val="4108096967"/>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63239A76-4122-43D1-B96D-21D28F96834D}" type="datetimeFigureOut">
              <a:rPr lang="es-ES" smtClean="0"/>
              <a:pPr/>
              <a:t>24/03/2015</a:t>
            </a:fld>
            <a:endParaRPr lang="es-ES"/>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s-ES"/>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9AF29F64-F08E-49F7-A658-5C38539D4000}" type="slidenum">
              <a:rPr lang="es-ES" smtClean="0"/>
              <a:pPr/>
              <a:t>‹#›</a:t>
            </a:fld>
            <a:endParaRPr lang="es-ES"/>
          </a:p>
        </p:txBody>
      </p:sp>
    </p:spTree>
  </p:cSld>
  <p:clrMapOvr>
    <a:masterClrMapping/>
  </p:clrMapOvr>
  <p:transition>
    <p:comb dir="vert"/>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63239A76-4122-43D1-B96D-21D28F96834D}" type="datetimeFigureOut">
              <a:rPr lang="es-ES" smtClean="0"/>
              <a:pPr/>
              <a:t>24/03/2015</a:t>
            </a:fld>
            <a:endParaRPr lang="es-ES"/>
          </a:p>
        </p:txBody>
      </p:sp>
      <p:sp>
        <p:nvSpPr>
          <p:cNvPr id="5" name="Footer Placeholder 4"/>
          <p:cNvSpPr>
            <a:spLocks noGrp="1"/>
          </p:cNvSpPr>
          <p:nvPr>
            <p:ph type="ftr" sz="quarter" idx="11"/>
          </p:nvPr>
        </p:nvSpPr>
        <p:spPr/>
        <p:txBody>
          <a:bodyPr/>
          <a:lstStyle>
            <a:extLst/>
          </a:lstStyle>
          <a:p>
            <a:endParaRPr lang="es-ES"/>
          </a:p>
        </p:txBody>
      </p:sp>
      <p:sp>
        <p:nvSpPr>
          <p:cNvPr id="6" name="Slide Number Placeholder 5"/>
          <p:cNvSpPr>
            <a:spLocks noGrp="1"/>
          </p:cNvSpPr>
          <p:nvPr>
            <p:ph type="sldNum" sz="quarter" idx="12"/>
          </p:nvPr>
        </p:nvSpPr>
        <p:spPr/>
        <p:txBody>
          <a:bodyPr/>
          <a:lstStyle>
            <a:extLst/>
          </a:lstStyle>
          <a:p>
            <a:fld id="{9AF29F64-F08E-49F7-A658-5C38539D4000}" type="slidenum">
              <a:rPr lang="es-ES" smtClean="0"/>
              <a:pPr/>
              <a:t>‹#›</a:t>
            </a:fld>
            <a:endParaRPr lang="es-ES"/>
          </a:p>
        </p:txBody>
      </p:sp>
    </p:spTree>
  </p:cSld>
  <p:clrMapOvr>
    <a:masterClrMapping/>
  </p:clrMapOvr>
  <p:transition>
    <p:comb dir="vert"/>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63239A76-4122-43D1-B96D-21D28F96834D}" type="datetimeFigureOut">
              <a:rPr lang="es-ES" smtClean="0"/>
              <a:pPr/>
              <a:t>24/03/2015</a:t>
            </a:fld>
            <a:endParaRPr lang="es-ES"/>
          </a:p>
        </p:txBody>
      </p:sp>
      <p:sp>
        <p:nvSpPr>
          <p:cNvPr id="5" name="Footer Placeholder 4"/>
          <p:cNvSpPr>
            <a:spLocks noGrp="1"/>
          </p:cNvSpPr>
          <p:nvPr>
            <p:ph type="ftr" sz="quarter" idx="11"/>
          </p:nvPr>
        </p:nvSpPr>
        <p:spPr/>
        <p:txBody>
          <a:bodyPr/>
          <a:lstStyle>
            <a:extLst/>
          </a:lstStyle>
          <a:p>
            <a:endParaRPr lang="es-ES"/>
          </a:p>
        </p:txBody>
      </p:sp>
      <p:sp>
        <p:nvSpPr>
          <p:cNvPr id="6" name="Slide Number Placeholder 5"/>
          <p:cNvSpPr>
            <a:spLocks noGrp="1"/>
          </p:cNvSpPr>
          <p:nvPr>
            <p:ph type="sldNum" sz="quarter" idx="12"/>
          </p:nvPr>
        </p:nvSpPr>
        <p:spPr/>
        <p:txBody>
          <a:bodyPr/>
          <a:lstStyle>
            <a:extLst/>
          </a:lstStyle>
          <a:p>
            <a:fld id="{9AF29F64-F08E-49F7-A658-5C38539D4000}" type="slidenum">
              <a:rPr lang="es-ES" smtClean="0"/>
              <a:pPr/>
              <a:t>‹#›</a:t>
            </a:fld>
            <a:endParaRPr lang="es-ES"/>
          </a:p>
        </p:txBody>
      </p:sp>
    </p:spTree>
  </p:cSld>
  <p:clrMapOvr>
    <a:masterClrMapping/>
  </p:clrMapOvr>
  <p:transition>
    <p:comb dir="vert"/>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63239A76-4122-43D1-B96D-21D28F96834D}" type="datetimeFigureOut">
              <a:rPr lang="es-ES" smtClean="0"/>
              <a:pPr/>
              <a:t>24/03/2015</a:t>
            </a:fld>
            <a:endParaRPr lang="es-ES"/>
          </a:p>
        </p:txBody>
      </p:sp>
      <p:sp>
        <p:nvSpPr>
          <p:cNvPr id="5" name="Footer Placeholder 4"/>
          <p:cNvSpPr>
            <a:spLocks noGrp="1"/>
          </p:cNvSpPr>
          <p:nvPr>
            <p:ph type="ftr" sz="quarter" idx="11"/>
          </p:nvPr>
        </p:nvSpPr>
        <p:spPr/>
        <p:txBody>
          <a:bodyPr/>
          <a:lstStyle>
            <a:extLst/>
          </a:lstStyle>
          <a:p>
            <a:endParaRPr lang="es-ES"/>
          </a:p>
        </p:txBody>
      </p:sp>
      <p:sp>
        <p:nvSpPr>
          <p:cNvPr id="6" name="Slide Number Placeholder 5"/>
          <p:cNvSpPr>
            <a:spLocks noGrp="1"/>
          </p:cNvSpPr>
          <p:nvPr>
            <p:ph type="sldNum" sz="quarter" idx="12"/>
          </p:nvPr>
        </p:nvSpPr>
        <p:spPr/>
        <p:txBody>
          <a:bodyPr/>
          <a:lstStyle>
            <a:extLst/>
          </a:lstStyle>
          <a:p>
            <a:fld id="{9AF29F64-F08E-49F7-A658-5C38539D4000}" type="slidenum">
              <a:rPr lang="es-ES" smtClean="0"/>
              <a:pPr/>
              <a:t>‹#›</a:t>
            </a:fld>
            <a:endParaRPr lang="es-ES"/>
          </a:p>
        </p:txBody>
      </p:sp>
      <p:sp>
        <p:nvSpPr>
          <p:cNvPr id="7" name="Title 6"/>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transition>
    <p:comb dir="vert"/>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63239A76-4122-43D1-B96D-21D28F96834D}" type="datetimeFigureOut">
              <a:rPr lang="es-ES" smtClean="0"/>
              <a:pPr/>
              <a:t>24/03/2015</a:t>
            </a:fld>
            <a:endParaRPr lang="es-ES"/>
          </a:p>
        </p:txBody>
      </p:sp>
      <p:sp>
        <p:nvSpPr>
          <p:cNvPr id="5" name="Footer Placeholder 4"/>
          <p:cNvSpPr>
            <a:spLocks noGrp="1"/>
          </p:cNvSpPr>
          <p:nvPr>
            <p:ph type="ftr" sz="quarter" idx="11"/>
          </p:nvPr>
        </p:nvSpPr>
        <p:spPr/>
        <p:txBody>
          <a:bodyPr/>
          <a:lstStyle>
            <a:extLst/>
          </a:lstStyle>
          <a:p>
            <a:endParaRPr lang="es-ES"/>
          </a:p>
        </p:txBody>
      </p:sp>
      <p:sp>
        <p:nvSpPr>
          <p:cNvPr id="6" name="Slide Number Placeholder 5"/>
          <p:cNvSpPr>
            <a:spLocks noGrp="1"/>
          </p:cNvSpPr>
          <p:nvPr>
            <p:ph type="sldNum" sz="quarter" idx="12"/>
          </p:nvPr>
        </p:nvSpPr>
        <p:spPr/>
        <p:txBody>
          <a:bodyPr/>
          <a:lstStyle>
            <a:extLst/>
          </a:lstStyle>
          <a:p>
            <a:fld id="{9AF29F64-F08E-49F7-A658-5C38539D4000}" type="slidenum">
              <a:rPr lang="es-ES" smtClean="0"/>
              <a:pPr/>
              <a:t>‹#›</a:t>
            </a:fld>
            <a:endParaRPr lang="es-ES"/>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transition>
    <p:comb dir="vert"/>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63239A76-4122-43D1-B96D-21D28F96834D}" type="datetimeFigureOut">
              <a:rPr lang="es-ES" smtClean="0"/>
              <a:pPr/>
              <a:t>24/03/2015</a:t>
            </a:fld>
            <a:endParaRPr lang="es-ES"/>
          </a:p>
        </p:txBody>
      </p:sp>
      <p:sp>
        <p:nvSpPr>
          <p:cNvPr id="6" name="Footer Placeholder 5"/>
          <p:cNvSpPr>
            <a:spLocks noGrp="1"/>
          </p:cNvSpPr>
          <p:nvPr>
            <p:ph type="ftr" sz="quarter" idx="11"/>
          </p:nvPr>
        </p:nvSpPr>
        <p:spPr/>
        <p:txBody>
          <a:bodyPr/>
          <a:lstStyle>
            <a:extLst/>
          </a:lstStyle>
          <a:p>
            <a:endParaRPr lang="es-ES"/>
          </a:p>
        </p:txBody>
      </p:sp>
      <p:sp>
        <p:nvSpPr>
          <p:cNvPr id="7" name="Slide Number Placeholder 6"/>
          <p:cNvSpPr>
            <a:spLocks noGrp="1"/>
          </p:cNvSpPr>
          <p:nvPr>
            <p:ph type="sldNum" sz="quarter" idx="12"/>
          </p:nvPr>
        </p:nvSpPr>
        <p:spPr/>
        <p:txBody>
          <a:bodyPr/>
          <a:lstStyle>
            <a:extLst/>
          </a:lstStyle>
          <a:p>
            <a:fld id="{9AF29F64-F08E-49F7-A658-5C38539D4000}" type="slidenum">
              <a:rPr lang="es-ES" smtClean="0"/>
              <a:pPr/>
              <a:t>‹#›</a:t>
            </a:fld>
            <a:endParaRPr lang="es-ES"/>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transition>
    <p:comb dir="vert"/>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63239A76-4122-43D1-B96D-21D28F96834D}" type="datetimeFigureOut">
              <a:rPr lang="es-ES" smtClean="0"/>
              <a:pPr/>
              <a:t>24/03/2015</a:t>
            </a:fld>
            <a:endParaRPr lang="es-ES"/>
          </a:p>
        </p:txBody>
      </p:sp>
      <p:sp>
        <p:nvSpPr>
          <p:cNvPr id="8" name="Footer Placeholder 7"/>
          <p:cNvSpPr>
            <a:spLocks noGrp="1"/>
          </p:cNvSpPr>
          <p:nvPr>
            <p:ph type="ftr" sz="quarter" idx="11"/>
          </p:nvPr>
        </p:nvSpPr>
        <p:spPr/>
        <p:txBody>
          <a:bodyPr/>
          <a:lstStyle>
            <a:extLst/>
          </a:lstStyle>
          <a:p>
            <a:endParaRPr lang="es-ES"/>
          </a:p>
        </p:txBody>
      </p:sp>
      <p:sp>
        <p:nvSpPr>
          <p:cNvPr id="9" name="Slide Number Placeholder 8"/>
          <p:cNvSpPr>
            <a:spLocks noGrp="1"/>
          </p:cNvSpPr>
          <p:nvPr>
            <p:ph type="sldNum" sz="quarter" idx="12"/>
          </p:nvPr>
        </p:nvSpPr>
        <p:spPr/>
        <p:txBody>
          <a:bodyPr/>
          <a:lstStyle>
            <a:extLst/>
          </a:lstStyle>
          <a:p>
            <a:fld id="{9AF29F64-F08E-49F7-A658-5C38539D4000}" type="slidenum">
              <a:rPr lang="es-ES" smtClean="0"/>
              <a:pPr/>
              <a:t>‹#›</a:t>
            </a:fld>
            <a:endParaRPr lang="es-ES"/>
          </a:p>
        </p:txBody>
      </p:sp>
    </p:spTree>
  </p:cSld>
  <p:clrMapOvr>
    <a:overrideClrMapping bg1="lt1" tx1="dk1" bg2="lt2" tx2="dk2" accent1="accent1" accent2="accent2" accent3="accent3" accent4="accent4" accent5="accent5" accent6="accent6" hlink="hlink" folHlink="folHlink"/>
  </p:clrMapOvr>
  <p:transition>
    <p:comb dir="vert"/>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fld id="{63239A76-4122-43D1-B96D-21D28F96834D}" type="datetimeFigureOut">
              <a:rPr lang="es-ES" smtClean="0"/>
              <a:pPr/>
              <a:t>24/03/2015</a:t>
            </a:fld>
            <a:endParaRPr lang="es-ES"/>
          </a:p>
        </p:txBody>
      </p:sp>
      <p:sp>
        <p:nvSpPr>
          <p:cNvPr id="4" name="Footer Placeholder 3"/>
          <p:cNvSpPr>
            <a:spLocks noGrp="1"/>
          </p:cNvSpPr>
          <p:nvPr>
            <p:ph type="ftr" sz="quarter" idx="11"/>
          </p:nvPr>
        </p:nvSpPr>
        <p:spPr/>
        <p:txBody>
          <a:bodyPr/>
          <a:lstStyle>
            <a:extLst/>
          </a:lstStyle>
          <a:p>
            <a:endParaRPr lang="es-ES"/>
          </a:p>
        </p:txBody>
      </p:sp>
      <p:sp>
        <p:nvSpPr>
          <p:cNvPr id="5" name="Slide Number Placeholder 4"/>
          <p:cNvSpPr>
            <a:spLocks noGrp="1"/>
          </p:cNvSpPr>
          <p:nvPr>
            <p:ph type="sldNum" sz="quarter" idx="12"/>
          </p:nvPr>
        </p:nvSpPr>
        <p:spPr/>
        <p:txBody>
          <a:bodyPr/>
          <a:lstStyle>
            <a:extLst/>
          </a:lstStyle>
          <a:p>
            <a:fld id="{9AF29F64-F08E-49F7-A658-5C38539D4000}" type="slidenum">
              <a:rPr lang="es-ES" smtClean="0"/>
              <a:pPr/>
              <a:t>‹#›</a:t>
            </a:fld>
            <a:endParaRPr lang="es-ES"/>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transition>
    <p:comb dir="vert"/>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63239A76-4122-43D1-B96D-21D28F96834D}" type="datetimeFigureOut">
              <a:rPr lang="es-ES" smtClean="0"/>
              <a:pPr/>
              <a:t>24/03/2015</a:t>
            </a:fld>
            <a:endParaRPr lang="es-ES"/>
          </a:p>
        </p:txBody>
      </p:sp>
      <p:sp>
        <p:nvSpPr>
          <p:cNvPr id="3" name="Footer Placeholder 2"/>
          <p:cNvSpPr>
            <a:spLocks noGrp="1"/>
          </p:cNvSpPr>
          <p:nvPr>
            <p:ph type="ftr" sz="quarter" idx="11"/>
          </p:nvPr>
        </p:nvSpPr>
        <p:spPr/>
        <p:txBody>
          <a:bodyPr/>
          <a:lstStyle>
            <a:extLst/>
          </a:lstStyle>
          <a:p>
            <a:endParaRPr lang="es-ES"/>
          </a:p>
        </p:txBody>
      </p:sp>
      <p:sp>
        <p:nvSpPr>
          <p:cNvPr id="4" name="Slide Number Placeholder 3"/>
          <p:cNvSpPr>
            <a:spLocks noGrp="1"/>
          </p:cNvSpPr>
          <p:nvPr>
            <p:ph type="sldNum" sz="quarter" idx="12"/>
          </p:nvPr>
        </p:nvSpPr>
        <p:spPr/>
        <p:txBody>
          <a:bodyPr/>
          <a:lstStyle>
            <a:extLst/>
          </a:lstStyle>
          <a:p>
            <a:fld id="{9AF29F64-F08E-49F7-A658-5C38539D4000}" type="slidenum">
              <a:rPr lang="es-ES" smtClean="0"/>
              <a:pPr/>
              <a:t>‹#›</a:t>
            </a:fld>
            <a:endParaRPr lang="es-ES"/>
          </a:p>
        </p:txBody>
      </p:sp>
    </p:spTree>
  </p:cSld>
  <p:clrMapOvr>
    <a:masterClrMapping/>
  </p:clrMapOvr>
  <p:transition>
    <p:comb dir="vert"/>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extLst/>
          </a:lstStyle>
          <a:p>
            <a:fld id="{63239A76-4122-43D1-B96D-21D28F96834D}" type="datetimeFigureOut">
              <a:rPr lang="es-ES" smtClean="0"/>
              <a:pPr/>
              <a:t>24/03/2015</a:t>
            </a:fld>
            <a:endParaRPr lang="es-ES"/>
          </a:p>
        </p:txBody>
      </p:sp>
      <p:sp>
        <p:nvSpPr>
          <p:cNvPr id="6" name="Footer Placeholder 5"/>
          <p:cNvSpPr>
            <a:spLocks noGrp="1"/>
          </p:cNvSpPr>
          <p:nvPr>
            <p:ph type="ftr" sz="quarter" idx="11"/>
          </p:nvPr>
        </p:nvSpPr>
        <p:spPr/>
        <p:txBody>
          <a:bodyPr/>
          <a:lstStyle>
            <a:extLst/>
          </a:lstStyle>
          <a:p>
            <a:endParaRPr lang="es-ES"/>
          </a:p>
        </p:txBody>
      </p:sp>
      <p:sp>
        <p:nvSpPr>
          <p:cNvPr id="7" name="Slide Number Placeholder 6"/>
          <p:cNvSpPr>
            <a:spLocks noGrp="1"/>
          </p:cNvSpPr>
          <p:nvPr>
            <p:ph type="sldNum" sz="quarter" idx="12"/>
          </p:nvPr>
        </p:nvSpPr>
        <p:spPr/>
        <p:txBody>
          <a:bodyPr/>
          <a:lstStyle>
            <a:extLst/>
          </a:lstStyle>
          <a:p>
            <a:fld id="{9AF29F64-F08E-49F7-A658-5C38539D4000}" type="slidenum">
              <a:rPr lang="es-ES" smtClean="0"/>
              <a:pPr/>
              <a:t>‹#›</a:t>
            </a:fld>
            <a:endParaRPr lang="es-ES"/>
          </a:p>
        </p:txBody>
      </p:sp>
    </p:spTree>
  </p:cSld>
  <p:clrMapOvr>
    <a:overrideClrMapping bg1="lt1" tx1="dk1" bg2="lt2" tx2="dk2" accent1="accent1" accent2="accent2" accent3="accent3" accent4="accent4" accent5="accent5" accent6="accent6" hlink="hlink" folHlink="folHlink"/>
  </p:clrMapOvr>
  <p:transition>
    <p:comb dir="vert"/>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63239A76-4122-43D1-B96D-21D28F96834D}" type="datetimeFigureOut">
              <a:rPr lang="es-ES" smtClean="0"/>
              <a:pPr/>
              <a:t>24/03/2015</a:t>
            </a:fld>
            <a:endParaRPr lang="es-ES"/>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s-ES"/>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9AF29F64-F08E-49F7-A658-5C38539D4000}" type="slidenum">
              <a:rPr lang="es-ES" smtClean="0"/>
              <a:pPr/>
              <a:t>‹#›</a:t>
            </a:fld>
            <a:endParaRPr lang="es-ES"/>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reeform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transition>
    <p:comb dir="vert"/>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reeform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63239A76-4122-43D1-B96D-21D28F96834D}" type="datetimeFigureOut">
              <a:rPr lang="es-ES" smtClean="0"/>
              <a:pPr/>
              <a:t>24/03/2015</a:t>
            </a:fld>
            <a:endParaRPr lang="es-ES"/>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s-ES"/>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9AF29F64-F08E-49F7-A658-5C38539D4000}" type="slidenum">
              <a:rPr lang="es-ES" smtClean="0"/>
              <a:pPr/>
              <a:t>‹#›</a:t>
            </a:fld>
            <a:endParaRPr lang="es-ES"/>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ransition>
    <p:comb dir="vert"/>
  </p:transition>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533400"/>
            <a:ext cx="9144000" cy="1219200"/>
          </a:xfrm>
        </p:spPr>
        <p:txBody>
          <a:bodyPr>
            <a:normAutofit/>
          </a:bodyPr>
          <a:lstStyle/>
          <a:p>
            <a:pPr algn="ctr"/>
            <a:r>
              <a:rPr lang="en-US" sz="2800" dirty="0" smtClean="0">
                <a:effectLst/>
              </a:rPr>
              <a:t>“The Challenges of Being Chair in 2015</a:t>
            </a:r>
            <a:r>
              <a:rPr lang="en-US" sz="2800" smtClean="0">
                <a:effectLst/>
              </a:rPr>
              <a:t>: </a:t>
            </a:r>
            <a:br>
              <a:rPr lang="en-US" sz="2800" smtClean="0">
                <a:effectLst/>
              </a:rPr>
            </a:br>
            <a:r>
              <a:rPr lang="en-US" sz="2800" smtClean="0">
                <a:effectLst/>
              </a:rPr>
              <a:t>A </a:t>
            </a:r>
            <a:r>
              <a:rPr lang="en-US" sz="2800" dirty="0" smtClean="0">
                <a:effectLst/>
              </a:rPr>
              <a:t>28 year Perspective</a:t>
            </a:r>
            <a:endParaRPr lang="es-ES" sz="2800" dirty="0"/>
          </a:p>
        </p:txBody>
      </p:sp>
      <p:sp>
        <p:nvSpPr>
          <p:cNvPr id="3" name="Subtitle 2"/>
          <p:cNvSpPr>
            <a:spLocks noGrp="1"/>
          </p:cNvSpPr>
          <p:nvPr>
            <p:ph type="subTitle" idx="1"/>
          </p:nvPr>
        </p:nvSpPr>
        <p:spPr>
          <a:xfrm>
            <a:off x="228600" y="1828800"/>
            <a:ext cx="8763000" cy="2438400"/>
          </a:xfrm>
        </p:spPr>
        <p:txBody>
          <a:bodyPr>
            <a:normAutofit fontScale="92500" lnSpcReduction="20000"/>
          </a:bodyPr>
          <a:lstStyle/>
          <a:p>
            <a:pPr algn="ctr"/>
            <a:endParaRPr lang="es-ES" sz="1800" b="1" dirty="0" smtClean="0"/>
          </a:p>
          <a:p>
            <a:pPr algn="ctr"/>
            <a:endParaRPr lang="es-ES" sz="1800" b="1" dirty="0" smtClean="0"/>
          </a:p>
          <a:p>
            <a:pPr algn="ctr"/>
            <a:endParaRPr lang="es-ES" sz="1800" b="1" dirty="0" smtClean="0"/>
          </a:p>
          <a:p>
            <a:pPr algn="ctr"/>
            <a:r>
              <a:rPr lang="es-ES" sz="2400" b="1" dirty="0" smtClean="0"/>
              <a:t>Domenick J Pinto</a:t>
            </a:r>
          </a:p>
          <a:p>
            <a:pPr algn="ctr"/>
            <a:r>
              <a:rPr lang="es-ES" sz="2400" b="1" dirty="0" err="1" smtClean="0"/>
              <a:t>Chairperson</a:t>
            </a:r>
            <a:r>
              <a:rPr lang="es-ES" sz="2400" b="1" dirty="0" smtClean="0"/>
              <a:t> of </a:t>
            </a:r>
            <a:r>
              <a:rPr lang="es-ES" sz="2400" b="1" dirty="0" err="1" smtClean="0"/>
              <a:t>Computer</a:t>
            </a:r>
            <a:r>
              <a:rPr lang="es-ES" sz="2400" b="1" dirty="0" smtClean="0"/>
              <a:t> </a:t>
            </a:r>
            <a:r>
              <a:rPr lang="es-ES" sz="2400" b="1" dirty="0" err="1" smtClean="0"/>
              <a:t>Science</a:t>
            </a:r>
            <a:r>
              <a:rPr lang="es-ES" sz="2400" b="1" dirty="0" smtClean="0"/>
              <a:t> and </a:t>
            </a:r>
            <a:r>
              <a:rPr lang="es-ES" sz="2400" b="1" dirty="0" err="1" smtClean="0"/>
              <a:t>Information</a:t>
            </a:r>
            <a:r>
              <a:rPr lang="es-ES" sz="2400" b="1" dirty="0" smtClean="0"/>
              <a:t> </a:t>
            </a:r>
            <a:r>
              <a:rPr lang="es-ES" sz="2400" b="1" dirty="0" err="1" smtClean="0"/>
              <a:t>Technology</a:t>
            </a:r>
            <a:endParaRPr lang="es-ES" sz="2400" b="1" dirty="0" smtClean="0"/>
          </a:p>
          <a:p>
            <a:pPr algn="ctr"/>
            <a:r>
              <a:rPr lang="es-ES" sz="2400" b="1" dirty="0" smtClean="0"/>
              <a:t>Sacred Heart University</a:t>
            </a:r>
          </a:p>
          <a:p>
            <a:pPr algn="ctr"/>
            <a:r>
              <a:rPr lang="es-ES" sz="2400" b="1" dirty="0" smtClean="0"/>
              <a:t>Fairfield CT</a:t>
            </a:r>
          </a:p>
          <a:p>
            <a:pPr algn="ctr"/>
            <a:r>
              <a:rPr lang="es-ES" sz="2400" b="1" dirty="0" err="1" smtClean="0"/>
              <a:t>February</a:t>
            </a:r>
            <a:r>
              <a:rPr lang="es-ES" sz="2400" b="1" dirty="0" smtClean="0"/>
              <a:t> 5 2015</a:t>
            </a:r>
            <a:endParaRPr lang="es-ES" sz="2400" b="1" dirty="0"/>
          </a:p>
        </p:txBody>
      </p:sp>
    </p:spTree>
  </p:cSld>
  <p:clrMapOvr>
    <a:masterClrMapping/>
  </p:clrMapOvr>
  <p:transition>
    <p:blinds dir="vert"/>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295400"/>
            <a:ext cx="8229600" cy="4711891"/>
          </a:xfrm>
        </p:spPr>
        <p:txBody>
          <a:bodyPr>
            <a:normAutofit lnSpcReduction="10000"/>
          </a:bodyPr>
          <a:lstStyle/>
          <a:p>
            <a:r>
              <a:rPr lang="en-US" dirty="0" smtClean="0"/>
              <a:t>We are presented with 2 strong candidates for chair from within a department of 20 faculty. The department is very dynamic, entrepreneurial, noted for excellence in teaching, service to the university and scholarship. The department consists of 20 FT faculty of whom 8 are tenured, 6 are on tenure track and 6 are on term contracts. Both candidates are well respected and qualified but the department is split on who to select. Thus the dean and provost must decide……</a:t>
            </a:r>
            <a:endParaRPr lang="en-US" dirty="0"/>
          </a:p>
        </p:txBody>
      </p:sp>
      <p:sp>
        <p:nvSpPr>
          <p:cNvPr id="3" name="Title 2"/>
          <p:cNvSpPr>
            <a:spLocks noGrp="1"/>
          </p:cNvSpPr>
          <p:nvPr>
            <p:ph type="title"/>
          </p:nvPr>
        </p:nvSpPr>
        <p:spPr/>
        <p:txBody>
          <a:bodyPr/>
          <a:lstStyle/>
          <a:p>
            <a:pPr algn="ctr"/>
            <a:r>
              <a:rPr lang="en-US" dirty="0"/>
              <a:t>Discussion: Scenario </a:t>
            </a:r>
            <a:r>
              <a:rPr lang="en-US" dirty="0" smtClean="0"/>
              <a:t>2</a:t>
            </a:r>
            <a:endParaRPr lang="en-US" dirty="0"/>
          </a:p>
        </p:txBody>
      </p:sp>
    </p:spTree>
    <p:extLst>
      <p:ext uri="{BB962C8B-B14F-4D97-AF65-F5344CB8AC3E}">
        <p14:creationId xmlns:p14="http://schemas.microsoft.com/office/powerpoint/2010/main" val="3810050172"/>
      </p:ext>
    </p:extLst>
  </p:cSld>
  <p:clrMapOvr>
    <a:masterClrMapping/>
  </p:clrMapOvr>
  <p:transition>
    <p:comb dir="vert"/>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533400" y="1432152"/>
            <a:ext cx="8229600" cy="4525963"/>
          </a:xfrm>
        </p:spPr>
        <p:txBody>
          <a:bodyPr>
            <a:normAutofit fontScale="92500" lnSpcReduction="10000"/>
          </a:bodyPr>
          <a:lstStyle/>
          <a:p>
            <a:pPr marL="109728" indent="0" algn="ctr">
              <a:buNone/>
            </a:pPr>
            <a:r>
              <a:rPr lang="en-US" u="sng" dirty="0" smtClean="0"/>
              <a:t>Candidate 1</a:t>
            </a:r>
          </a:p>
          <a:p>
            <a:pPr>
              <a:buFont typeface="Wingdings" panose="05000000000000000000" pitchFamily="2" charset="2"/>
              <a:buChar char="§"/>
            </a:pPr>
            <a:r>
              <a:rPr lang="en-US" sz="2400" dirty="0" smtClean="0"/>
              <a:t>14 year member of department</a:t>
            </a:r>
          </a:p>
          <a:p>
            <a:pPr>
              <a:buFont typeface="Wingdings" panose="05000000000000000000" pitchFamily="2" charset="2"/>
              <a:buChar char="§"/>
            </a:pPr>
            <a:r>
              <a:rPr lang="en-US" sz="2400" dirty="0" smtClean="0"/>
              <a:t>Very good teacher, creative and well respected</a:t>
            </a:r>
          </a:p>
          <a:p>
            <a:pPr>
              <a:buFont typeface="Wingdings" panose="05000000000000000000" pitchFamily="2" charset="2"/>
              <a:buChar char="§"/>
            </a:pPr>
            <a:r>
              <a:rPr lang="en-US" sz="2400" dirty="0" smtClean="0"/>
              <a:t>Good interpersonal skills BUT somewhat reserved</a:t>
            </a:r>
          </a:p>
          <a:p>
            <a:pPr>
              <a:buFont typeface="Wingdings" panose="05000000000000000000" pitchFamily="2" charset="2"/>
              <a:buChar char="§"/>
            </a:pPr>
            <a:r>
              <a:rPr lang="en-US" sz="2400" dirty="0" smtClean="0"/>
              <a:t>Extremely well liked and respected by faculty and administration…but can be easily swayed…NOT political</a:t>
            </a:r>
          </a:p>
          <a:p>
            <a:pPr>
              <a:buFont typeface="Wingdings" panose="05000000000000000000" pitchFamily="2" charset="2"/>
              <a:buChar char="§"/>
            </a:pPr>
            <a:r>
              <a:rPr lang="en-US" sz="2400" dirty="0" smtClean="0"/>
              <a:t>Moderately active in service and committee work</a:t>
            </a:r>
          </a:p>
          <a:p>
            <a:pPr>
              <a:buFont typeface="Wingdings" panose="05000000000000000000" pitchFamily="2" charset="2"/>
              <a:buChar char="§"/>
            </a:pPr>
            <a:r>
              <a:rPr lang="en-US" sz="2400" u="sng" dirty="0" smtClean="0"/>
              <a:t>Entrepreneurial </a:t>
            </a:r>
            <a:r>
              <a:rPr lang="en-US" sz="2400" dirty="0" smtClean="0"/>
              <a:t>when needs to be</a:t>
            </a:r>
          </a:p>
          <a:p>
            <a:pPr>
              <a:buFont typeface="Wingdings" panose="05000000000000000000" pitchFamily="2" charset="2"/>
              <a:buChar char="§"/>
            </a:pPr>
            <a:r>
              <a:rPr lang="en-US" sz="2400" dirty="0" smtClean="0"/>
              <a:t>Delegates well and thus appears to </a:t>
            </a:r>
            <a:r>
              <a:rPr lang="en-US" sz="2400" u="sng" dirty="0" smtClean="0"/>
              <a:t>manage time </a:t>
            </a:r>
            <a:r>
              <a:rPr lang="en-US" sz="2400" dirty="0" smtClean="0"/>
              <a:t>well </a:t>
            </a:r>
          </a:p>
          <a:p>
            <a:pPr>
              <a:buFont typeface="Wingdings" panose="05000000000000000000" pitchFamily="2" charset="2"/>
              <a:buChar char="§"/>
            </a:pPr>
            <a:r>
              <a:rPr lang="en-US" sz="2400" dirty="0" smtClean="0"/>
              <a:t>Scholarship is truly outstanding</a:t>
            </a:r>
          </a:p>
          <a:p>
            <a:pPr>
              <a:buFont typeface="Wingdings" panose="05000000000000000000" pitchFamily="2" charset="2"/>
              <a:buChar char="§"/>
            </a:pPr>
            <a:r>
              <a:rPr lang="en-US" sz="2400" dirty="0" smtClean="0"/>
              <a:t>Has a great deal of </a:t>
            </a:r>
            <a:r>
              <a:rPr lang="en-US" sz="2400" u="sng" dirty="0" smtClean="0"/>
              <a:t>outside conflicts </a:t>
            </a:r>
            <a:r>
              <a:rPr lang="en-US" sz="2400" dirty="0" smtClean="0"/>
              <a:t>and obligations (family illness, long commute, works from home 1-2 days a week)</a:t>
            </a:r>
            <a:endParaRPr lang="en-US" sz="2400" dirty="0"/>
          </a:p>
        </p:txBody>
      </p:sp>
      <p:sp>
        <p:nvSpPr>
          <p:cNvPr id="3" name="Title 2"/>
          <p:cNvSpPr>
            <a:spLocks noGrp="1"/>
          </p:cNvSpPr>
          <p:nvPr>
            <p:ph type="title"/>
          </p:nvPr>
        </p:nvSpPr>
        <p:spPr/>
        <p:txBody>
          <a:bodyPr/>
          <a:lstStyle/>
          <a:p>
            <a:pPr algn="ctr"/>
            <a:r>
              <a:rPr lang="en-US" dirty="0" smtClean="0"/>
              <a:t>A look at the candidates</a:t>
            </a:r>
            <a:endParaRPr lang="en-US" dirty="0"/>
          </a:p>
        </p:txBody>
      </p:sp>
    </p:spTree>
    <p:extLst>
      <p:ext uri="{BB962C8B-B14F-4D97-AF65-F5344CB8AC3E}">
        <p14:creationId xmlns:p14="http://schemas.microsoft.com/office/powerpoint/2010/main" val="3799784245"/>
      </p:ext>
    </p:extLst>
  </p:cSld>
  <p:clrMapOvr>
    <a:masterClrMapping/>
  </p:clrMapOvr>
  <p:transition>
    <p:comb dir="vert"/>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09600" y="1447800"/>
            <a:ext cx="8229600" cy="4525963"/>
          </a:xfrm>
        </p:spPr>
        <p:txBody>
          <a:bodyPr>
            <a:normAutofit fontScale="92500" lnSpcReduction="10000"/>
          </a:bodyPr>
          <a:lstStyle/>
          <a:p>
            <a:pPr marL="109728" indent="0" algn="ctr">
              <a:buNone/>
            </a:pPr>
            <a:r>
              <a:rPr lang="en-US" u="sng" dirty="0">
                <a:latin typeface="Times New Roman" panose="02020603050405020304" pitchFamily="18" charset="0"/>
                <a:cs typeface="Times New Roman" panose="02020603050405020304" pitchFamily="18" charset="0"/>
              </a:rPr>
              <a:t>Candidate </a:t>
            </a:r>
            <a:r>
              <a:rPr lang="en-US" u="sng" dirty="0" smtClean="0">
                <a:latin typeface="Times New Roman" panose="02020603050405020304" pitchFamily="18" charset="0"/>
                <a:cs typeface="Times New Roman" panose="02020603050405020304" pitchFamily="18" charset="0"/>
              </a:rPr>
              <a:t>2</a:t>
            </a:r>
          </a:p>
          <a:p>
            <a:r>
              <a:rPr lang="en-US" sz="2400" dirty="0">
                <a:latin typeface="Times New Roman" panose="02020603050405020304" pitchFamily="18" charset="0"/>
                <a:cs typeface="Times New Roman" panose="02020603050405020304" pitchFamily="18" charset="0"/>
              </a:rPr>
              <a:t>2</a:t>
            </a:r>
            <a:r>
              <a:rPr lang="en-US" sz="2400" dirty="0" smtClean="0">
                <a:latin typeface="Times New Roman" panose="02020603050405020304" pitchFamily="18" charset="0"/>
                <a:cs typeface="Times New Roman" panose="02020603050405020304" pitchFamily="18" charset="0"/>
              </a:rPr>
              <a:t>2 year </a:t>
            </a:r>
            <a:r>
              <a:rPr lang="en-US" sz="2400" dirty="0">
                <a:latin typeface="Times New Roman" panose="02020603050405020304" pitchFamily="18" charset="0"/>
                <a:cs typeface="Times New Roman" panose="02020603050405020304" pitchFamily="18" charset="0"/>
              </a:rPr>
              <a:t>member of department</a:t>
            </a:r>
          </a:p>
          <a:p>
            <a:pPr>
              <a:buFont typeface="Wingdings" panose="05000000000000000000" pitchFamily="2" charset="2"/>
              <a:buChar char="§"/>
            </a:pPr>
            <a:r>
              <a:rPr lang="en-US" sz="2400" dirty="0" smtClean="0">
                <a:latin typeface="Times New Roman" panose="02020603050405020304" pitchFamily="18" charset="0"/>
                <a:cs typeface="Times New Roman" panose="02020603050405020304" pitchFamily="18" charset="0"/>
              </a:rPr>
              <a:t>Excellent teacher (has won many awards)</a:t>
            </a:r>
            <a:endParaRPr lang="en-US" sz="2400" dirty="0">
              <a:latin typeface="Times New Roman" panose="02020603050405020304" pitchFamily="18" charset="0"/>
              <a:cs typeface="Times New Roman" panose="02020603050405020304" pitchFamily="18" charset="0"/>
            </a:endParaRPr>
          </a:p>
          <a:p>
            <a:pPr>
              <a:buFont typeface="Wingdings" panose="05000000000000000000" pitchFamily="2" charset="2"/>
              <a:buChar char="§"/>
            </a:pPr>
            <a:r>
              <a:rPr lang="en-US" sz="2400" dirty="0" smtClean="0">
                <a:latin typeface="Times New Roman" panose="02020603050405020304" pitchFamily="18" charset="0"/>
                <a:cs typeface="Times New Roman" panose="02020603050405020304" pitchFamily="18" charset="0"/>
              </a:rPr>
              <a:t>Great interpersonal </a:t>
            </a:r>
            <a:r>
              <a:rPr lang="en-US" sz="2400" dirty="0" err="1" smtClean="0">
                <a:latin typeface="Times New Roman" panose="02020603050405020304" pitchFamily="18" charset="0"/>
                <a:cs typeface="Times New Roman" panose="02020603050405020304" pitchFamily="18" charset="0"/>
              </a:rPr>
              <a:t>skills..noted</a:t>
            </a:r>
            <a:r>
              <a:rPr lang="en-US" sz="2400" dirty="0">
                <a:latin typeface="Times New Roman" panose="02020603050405020304" pitchFamily="18" charset="0"/>
                <a:cs typeface="Times New Roman" panose="02020603050405020304" pitchFamily="18" charset="0"/>
              </a:rPr>
              <a:t> </a:t>
            </a:r>
            <a:r>
              <a:rPr lang="en-US" sz="2400" dirty="0" smtClean="0">
                <a:latin typeface="Times New Roman" panose="02020603050405020304" pitchFamily="18" charset="0"/>
                <a:cs typeface="Times New Roman" panose="02020603050405020304" pitchFamily="18" charset="0"/>
              </a:rPr>
              <a:t>for </a:t>
            </a:r>
            <a:r>
              <a:rPr lang="en-US" sz="2400" u="sng" dirty="0" smtClean="0">
                <a:latin typeface="Times New Roman" panose="02020603050405020304" pitchFamily="18" charset="0"/>
                <a:cs typeface="Times New Roman" panose="02020603050405020304" pitchFamily="18" charset="0"/>
              </a:rPr>
              <a:t>managing conflict </a:t>
            </a:r>
            <a:r>
              <a:rPr lang="en-US" sz="2400" dirty="0" smtClean="0">
                <a:latin typeface="Times New Roman" panose="02020603050405020304" pitchFamily="18" charset="0"/>
                <a:cs typeface="Times New Roman" panose="02020603050405020304" pitchFamily="18" charset="0"/>
              </a:rPr>
              <a:t>well</a:t>
            </a:r>
            <a:endParaRPr lang="en-US" sz="2400" dirty="0">
              <a:latin typeface="Times New Roman" panose="02020603050405020304" pitchFamily="18" charset="0"/>
              <a:cs typeface="Times New Roman" panose="02020603050405020304" pitchFamily="18" charset="0"/>
            </a:endParaRPr>
          </a:p>
          <a:p>
            <a:pPr>
              <a:buFont typeface="Wingdings" panose="05000000000000000000" pitchFamily="2" charset="2"/>
              <a:buChar char="§"/>
            </a:pPr>
            <a:r>
              <a:rPr lang="en-US" sz="2400" dirty="0" smtClean="0">
                <a:latin typeface="Times New Roman" panose="02020603050405020304" pitchFamily="18" charset="0"/>
                <a:cs typeface="Times New Roman" panose="02020603050405020304" pitchFamily="18" charset="0"/>
              </a:rPr>
              <a:t>Respected </a:t>
            </a:r>
            <a:r>
              <a:rPr lang="en-US" sz="2400" dirty="0">
                <a:latin typeface="Times New Roman" panose="02020603050405020304" pitchFamily="18" charset="0"/>
                <a:cs typeface="Times New Roman" panose="02020603050405020304" pitchFamily="18" charset="0"/>
              </a:rPr>
              <a:t>by faculty and </a:t>
            </a:r>
            <a:r>
              <a:rPr lang="en-US" sz="2400" dirty="0" smtClean="0">
                <a:latin typeface="Times New Roman" panose="02020603050405020304" pitchFamily="18" charset="0"/>
                <a:cs typeface="Times New Roman" panose="02020603050405020304" pitchFamily="18" charset="0"/>
              </a:rPr>
              <a:t>administration but can sometimes appear self-centered and IS political when needed to be</a:t>
            </a:r>
            <a:endParaRPr lang="en-US" sz="2400" dirty="0">
              <a:latin typeface="Times New Roman" panose="02020603050405020304" pitchFamily="18" charset="0"/>
              <a:cs typeface="Times New Roman" panose="02020603050405020304" pitchFamily="18" charset="0"/>
            </a:endParaRPr>
          </a:p>
          <a:p>
            <a:pPr>
              <a:buFont typeface="Wingdings" panose="05000000000000000000" pitchFamily="2" charset="2"/>
              <a:buChar char="§"/>
            </a:pPr>
            <a:r>
              <a:rPr lang="en-US" sz="2400" dirty="0" smtClean="0">
                <a:latin typeface="Times New Roman" panose="02020603050405020304" pitchFamily="18" charset="0"/>
                <a:cs typeface="Times New Roman" panose="02020603050405020304" pitchFamily="18" charset="0"/>
              </a:rPr>
              <a:t>Extremely active </a:t>
            </a:r>
            <a:r>
              <a:rPr lang="en-US" sz="2400" dirty="0">
                <a:latin typeface="Times New Roman" panose="02020603050405020304" pitchFamily="18" charset="0"/>
                <a:cs typeface="Times New Roman" panose="02020603050405020304" pitchFamily="18" charset="0"/>
              </a:rPr>
              <a:t>in service and committee </a:t>
            </a:r>
            <a:r>
              <a:rPr lang="en-US" sz="2400" dirty="0" smtClean="0">
                <a:latin typeface="Times New Roman" panose="02020603050405020304" pitchFamily="18" charset="0"/>
                <a:cs typeface="Times New Roman" panose="02020603050405020304" pitchFamily="18" charset="0"/>
              </a:rPr>
              <a:t>work </a:t>
            </a:r>
            <a:endParaRPr lang="en-US" sz="2400" dirty="0">
              <a:latin typeface="Times New Roman" panose="02020603050405020304" pitchFamily="18" charset="0"/>
              <a:cs typeface="Times New Roman" panose="02020603050405020304" pitchFamily="18" charset="0"/>
            </a:endParaRPr>
          </a:p>
          <a:p>
            <a:pPr>
              <a:buFont typeface="Wingdings" panose="05000000000000000000" pitchFamily="2" charset="2"/>
              <a:buChar char="§"/>
            </a:pPr>
            <a:r>
              <a:rPr lang="en-US" sz="2400" u="sng" dirty="0" smtClean="0">
                <a:latin typeface="Times New Roman" panose="02020603050405020304" pitchFamily="18" charset="0"/>
                <a:cs typeface="Times New Roman" panose="02020603050405020304" pitchFamily="18" charset="0"/>
              </a:rPr>
              <a:t>Entrepreneurial</a:t>
            </a:r>
            <a:r>
              <a:rPr lang="en-US" sz="2400" dirty="0" smtClean="0">
                <a:latin typeface="Times New Roman" panose="02020603050405020304" pitchFamily="18" charset="0"/>
                <a:cs typeface="Times New Roman" panose="02020603050405020304" pitchFamily="18" charset="0"/>
              </a:rPr>
              <a:t> almost to a fault….perhaps TOO much</a:t>
            </a:r>
            <a:endParaRPr lang="en-US" sz="2400" dirty="0">
              <a:latin typeface="Times New Roman" panose="02020603050405020304" pitchFamily="18" charset="0"/>
              <a:cs typeface="Times New Roman" panose="02020603050405020304" pitchFamily="18" charset="0"/>
            </a:endParaRPr>
          </a:p>
          <a:p>
            <a:pPr>
              <a:buFont typeface="Wingdings" panose="05000000000000000000" pitchFamily="2" charset="2"/>
              <a:buChar char="§"/>
            </a:pPr>
            <a:r>
              <a:rPr lang="en-US" sz="2400" dirty="0" smtClean="0">
                <a:latin typeface="Times New Roman" panose="02020603050405020304" pitchFamily="18" charset="0"/>
                <a:cs typeface="Times New Roman" panose="02020603050405020304" pitchFamily="18" charset="0"/>
              </a:rPr>
              <a:t>Great </a:t>
            </a:r>
            <a:r>
              <a:rPr lang="en-US" sz="2400" u="sng" dirty="0" smtClean="0">
                <a:latin typeface="Times New Roman" panose="02020603050405020304" pitchFamily="18" charset="0"/>
                <a:cs typeface="Times New Roman" panose="02020603050405020304" pitchFamily="18" charset="0"/>
              </a:rPr>
              <a:t>Time Manager</a:t>
            </a:r>
            <a:endParaRPr lang="en-US" sz="2400" u="sng" dirty="0">
              <a:latin typeface="Times New Roman" panose="02020603050405020304" pitchFamily="18" charset="0"/>
              <a:cs typeface="Times New Roman" panose="02020603050405020304" pitchFamily="18" charset="0"/>
            </a:endParaRPr>
          </a:p>
          <a:p>
            <a:pPr>
              <a:buFont typeface="Wingdings" panose="05000000000000000000" pitchFamily="2" charset="2"/>
              <a:buChar char="§"/>
            </a:pPr>
            <a:r>
              <a:rPr lang="en-US" sz="2400" dirty="0">
                <a:latin typeface="Times New Roman" panose="02020603050405020304" pitchFamily="18" charset="0"/>
                <a:cs typeface="Times New Roman" panose="02020603050405020304" pitchFamily="18" charset="0"/>
              </a:rPr>
              <a:t>Scholarship is </a:t>
            </a:r>
            <a:r>
              <a:rPr lang="en-US" sz="2400" dirty="0" smtClean="0">
                <a:latin typeface="Times New Roman" panose="02020603050405020304" pitchFamily="18" charset="0"/>
                <a:cs typeface="Times New Roman" panose="02020603050405020304" pitchFamily="18" charset="0"/>
              </a:rPr>
              <a:t>good but not outstanding</a:t>
            </a:r>
            <a:endParaRPr lang="en-US" sz="2400" dirty="0">
              <a:latin typeface="Times New Roman" panose="02020603050405020304" pitchFamily="18" charset="0"/>
              <a:cs typeface="Times New Roman" panose="02020603050405020304" pitchFamily="18" charset="0"/>
            </a:endParaRPr>
          </a:p>
          <a:p>
            <a:pPr>
              <a:buFont typeface="Wingdings" panose="05000000000000000000" pitchFamily="2" charset="2"/>
              <a:buChar char="§"/>
            </a:pPr>
            <a:r>
              <a:rPr lang="en-US" sz="2400" dirty="0" smtClean="0">
                <a:latin typeface="Times New Roman" panose="02020603050405020304" pitchFamily="18" charset="0"/>
                <a:cs typeface="Times New Roman" panose="02020603050405020304" pitchFamily="18" charset="0"/>
              </a:rPr>
              <a:t>Seems to live on </a:t>
            </a:r>
            <a:r>
              <a:rPr lang="en-US" sz="2400" dirty="0" err="1" smtClean="0">
                <a:latin typeface="Times New Roman" panose="02020603050405020304" pitchFamily="18" charset="0"/>
                <a:cs typeface="Times New Roman" panose="02020603050405020304" pitchFamily="18" charset="0"/>
              </a:rPr>
              <a:t>campus..can</a:t>
            </a:r>
            <a:r>
              <a:rPr lang="en-US" sz="2400" dirty="0" smtClean="0">
                <a:latin typeface="Times New Roman" panose="02020603050405020304" pitchFamily="18" charset="0"/>
                <a:cs typeface="Times New Roman" panose="02020603050405020304" pitchFamily="18" charset="0"/>
              </a:rPr>
              <a:t> be there days, nights, early mornings, </a:t>
            </a:r>
            <a:r>
              <a:rPr lang="en-US" sz="2400" dirty="0" err="1" smtClean="0">
                <a:latin typeface="Times New Roman" panose="02020603050405020304" pitchFamily="18" charset="0"/>
                <a:cs typeface="Times New Roman" panose="02020603050405020304" pitchFamily="18" charset="0"/>
              </a:rPr>
              <a:t>weekends..does</a:t>
            </a:r>
            <a:r>
              <a:rPr lang="en-US" sz="2400" dirty="0" smtClean="0">
                <a:latin typeface="Times New Roman" panose="02020603050405020304" pitchFamily="18" charset="0"/>
                <a:cs typeface="Times New Roman" panose="02020603050405020304" pitchFamily="18" charset="0"/>
              </a:rPr>
              <a:t> this person have a life off campus</a:t>
            </a:r>
            <a:r>
              <a:rPr lang="en-US" sz="2200" dirty="0" smtClean="0">
                <a:latin typeface="Times New Roman" panose="02020603050405020304" pitchFamily="18" charset="0"/>
                <a:cs typeface="Times New Roman" panose="02020603050405020304" pitchFamily="18" charset="0"/>
              </a:rPr>
              <a:t>?</a:t>
            </a:r>
            <a:endParaRPr lang="en-US" sz="2200" dirty="0">
              <a:latin typeface="Times New Roman" panose="02020603050405020304" pitchFamily="18" charset="0"/>
              <a:cs typeface="Times New Roman" panose="02020603050405020304" pitchFamily="18" charset="0"/>
            </a:endParaRPr>
          </a:p>
        </p:txBody>
      </p:sp>
      <p:sp>
        <p:nvSpPr>
          <p:cNvPr id="3" name="Title 2"/>
          <p:cNvSpPr>
            <a:spLocks noGrp="1"/>
          </p:cNvSpPr>
          <p:nvPr>
            <p:ph type="title"/>
          </p:nvPr>
        </p:nvSpPr>
        <p:spPr/>
        <p:txBody>
          <a:bodyPr/>
          <a:lstStyle/>
          <a:p>
            <a:pPr algn="ctr"/>
            <a:r>
              <a:rPr lang="en-US" dirty="0"/>
              <a:t>A look at the candidates</a:t>
            </a:r>
          </a:p>
        </p:txBody>
      </p:sp>
    </p:spTree>
    <p:extLst>
      <p:ext uri="{BB962C8B-B14F-4D97-AF65-F5344CB8AC3E}">
        <p14:creationId xmlns:p14="http://schemas.microsoft.com/office/powerpoint/2010/main" val="1251206516"/>
      </p:ext>
    </p:extLst>
  </p:cSld>
  <p:clrMapOvr>
    <a:masterClrMapping/>
  </p:clrMapOvr>
  <p:transition>
    <p:comb dir="vert"/>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So who would YOU select as chair?</a:t>
            </a:r>
            <a:endParaRPr lang="en-US" dirty="0"/>
          </a:p>
        </p:txBody>
      </p:sp>
    </p:spTree>
    <p:extLst>
      <p:ext uri="{BB962C8B-B14F-4D97-AF65-F5344CB8AC3E}">
        <p14:creationId xmlns:p14="http://schemas.microsoft.com/office/powerpoint/2010/main" val="129522049"/>
      </p:ext>
    </p:extLst>
  </p:cSld>
  <p:clrMapOvr>
    <a:masterClrMapping/>
  </p:clrMapOvr>
  <p:transition>
    <p:comb dir="vert"/>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I would select…….</a:t>
            </a:r>
            <a:endParaRPr lang="en-US" dirty="0"/>
          </a:p>
        </p:txBody>
      </p:sp>
    </p:spTree>
    <p:extLst>
      <p:ext uri="{BB962C8B-B14F-4D97-AF65-F5344CB8AC3E}">
        <p14:creationId xmlns:p14="http://schemas.microsoft.com/office/powerpoint/2010/main" val="2772843896"/>
      </p:ext>
    </p:extLst>
  </p:cSld>
  <p:clrMapOvr>
    <a:masterClrMapping/>
  </p:clrMapOvr>
  <p:transition>
    <p:comb dir="vert"/>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135562"/>
          </a:xfrm>
        </p:spPr>
        <p:txBody>
          <a:bodyPr/>
          <a:lstStyle/>
          <a:p>
            <a:r>
              <a:rPr lang="en-US" dirty="0" smtClean="0"/>
              <a:t>I would select </a:t>
            </a:r>
            <a:r>
              <a:rPr lang="en-US" u="sng" dirty="0" smtClean="0"/>
              <a:t>CANDIDATE 2</a:t>
            </a:r>
            <a:r>
              <a:rPr lang="en-US" dirty="0" smtClean="0"/>
              <a:t/>
            </a:r>
            <a:br>
              <a:rPr lang="en-US" dirty="0" smtClean="0"/>
            </a:br>
            <a:r>
              <a:rPr lang="en-US" dirty="0" smtClean="0"/>
              <a:t/>
            </a:r>
            <a:br>
              <a:rPr lang="en-US" dirty="0" smtClean="0"/>
            </a:br>
            <a:r>
              <a:rPr lang="en-US" sz="2800" dirty="0" smtClean="0"/>
              <a:t>In my opinion the experience and dedication of candidate 2 would outweigh the less “self-centered” personality and better scholarship of candidate 1…..a good chair really needs to put “himself/herself” out there so a little ego might be a good thing!</a:t>
            </a:r>
            <a:endParaRPr lang="en-US" sz="3600" dirty="0"/>
          </a:p>
        </p:txBody>
      </p:sp>
    </p:spTree>
  </p:cSld>
  <p:clrMapOvr>
    <a:masterClrMapping/>
  </p:clrMapOvr>
  <p:transition>
    <p:comb dir="vert"/>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Don’t </a:t>
            </a:r>
            <a:r>
              <a:rPr lang="en-US" smtClean="0"/>
              <a:t>be shy!!!</a:t>
            </a:r>
            <a:endParaRPr lang="en-US"/>
          </a:p>
        </p:txBody>
      </p:sp>
      <p:sp>
        <p:nvSpPr>
          <p:cNvPr id="3" name="Title 2"/>
          <p:cNvSpPr>
            <a:spLocks noGrp="1"/>
          </p:cNvSpPr>
          <p:nvPr>
            <p:ph type="title"/>
          </p:nvPr>
        </p:nvSpPr>
        <p:spPr>
          <a:xfrm>
            <a:off x="228600" y="274638"/>
            <a:ext cx="8458200" cy="1143000"/>
          </a:xfrm>
        </p:spPr>
        <p:txBody>
          <a:bodyPr>
            <a:normAutofit fontScale="90000"/>
          </a:bodyPr>
          <a:lstStyle/>
          <a:p>
            <a:pPr algn="ctr"/>
            <a:r>
              <a:rPr lang="en-US" dirty="0" smtClean="0"/>
              <a:t>Some other scenarios that the audience faces or will face</a:t>
            </a:r>
            <a:endParaRPr lang="en-US" dirty="0"/>
          </a:p>
        </p:txBody>
      </p:sp>
    </p:spTree>
    <p:extLst>
      <p:ext uri="{BB962C8B-B14F-4D97-AF65-F5344CB8AC3E}">
        <p14:creationId xmlns:p14="http://schemas.microsoft.com/office/powerpoint/2010/main" val="2579221931"/>
      </p:ext>
    </p:extLst>
  </p:cSld>
  <p:clrMapOvr>
    <a:masterClrMapping/>
  </p:clrMapOvr>
  <p:transition>
    <p:comb dir="vert"/>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Closing words</a:t>
            </a:r>
            <a:endParaRPr lang="en-US" dirty="0"/>
          </a:p>
        </p:txBody>
      </p:sp>
      <p:sp>
        <p:nvSpPr>
          <p:cNvPr id="3" name="TextBox 2"/>
          <p:cNvSpPr txBox="1"/>
          <p:nvPr/>
        </p:nvSpPr>
        <p:spPr>
          <a:xfrm>
            <a:off x="685800" y="1447800"/>
            <a:ext cx="8229600" cy="2308324"/>
          </a:xfrm>
          <a:prstGeom prst="rect">
            <a:avLst/>
          </a:prstGeom>
          <a:noFill/>
        </p:spPr>
        <p:txBody>
          <a:bodyPr wrap="square" rtlCol="0">
            <a:spAutoFit/>
          </a:bodyPr>
          <a:lstStyle/>
          <a:p>
            <a:r>
              <a:rPr lang="en-US" sz="3600" dirty="0" smtClean="0"/>
              <a:t>“Be true to your self, enjoy the ride and never lose sight of the ultimate goal in higher education: making a difference in people’s lives”</a:t>
            </a:r>
            <a:endParaRPr lang="en-US" sz="3600" dirty="0"/>
          </a:p>
        </p:txBody>
      </p:sp>
      <p:sp>
        <p:nvSpPr>
          <p:cNvPr id="4" name="TextBox 3"/>
          <p:cNvSpPr txBox="1"/>
          <p:nvPr/>
        </p:nvSpPr>
        <p:spPr>
          <a:xfrm>
            <a:off x="4648200" y="4419601"/>
            <a:ext cx="4114800" cy="369332"/>
          </a:xfrm>
          <a:prstGeom prst="rect">
            <a:avLst/>
          </a:prstGeom>
          <a:noFill/>
        </p:spPr>
        <p:txBody>
          <a:bodyPr wrap="square" rtlCol="0">
            <a:spAutoFit/>
          </a:bodyPr>
          <a:lstStyle/>
          <a:p>
            <a:r>
              <a:rPr lang="en-US" dirty="0" smtClean="0"/>
              <a:t>Domenick Pinto, February 5 2015</a:t>
            </a:r>
            <a:endParaRPr lang="en-US" dirty="0"/>
          </a:p>
        </p:txBody>
      </p:sp>
    </p:spTree>
  </p:cSld>
  <p:clrMapOvr>
    <a:masterClrMapping/>
  </p:clrMapOvr>
  <p:transition>
    <p:comb dir="vert"/>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s-ES" dirty="0" smtClean="0"/>
              <a:t>At Sacred Heart </a:t>
            </a:r>
            <a:r>
              <a:rPr lang="es-ES" dirty="0" err="1" smtClean="0"/>
              <a:t>University</a:t>
            </a:r>
            <a:r>
              <a:rPr lang="es-ES" dirty="0" smtClean="0"/>
              <a:t> 39 </a:t>
            </a:r>
            <a:r>
              <a:rPr lang="es-ES" dirty="0" err="1" smtClean="0"/>
              <a:t>years</a:t>
            </a:r>
            <a:endParaRPr lang="es-ES" dirty="0" smtClean="0"/>
          </a:p>
          <a:p>
            <a:pPr lvl="1"/>
            <a:endParaRPr lang="es-ES" dirty="0" smtClean="0"/>
          </a:p>
          <a:p>
            <a:pPr lvl="1"/>
            <a:r>
              <a:rPr lang="es-ES" dirty="0" smtClean="0"/>
              <a:t>5 </a:t>
            </a:r>
            <a:r>
              <a:rPr lang="es-ES" dirty="0" err="1" smtClean="0"/>
              <a:t>years</a:t>
            </a:r>
            <a:r>
              <a:rPr lang="es-ES" dirty="0" smtClean="0"/>
              <a:t> </a:t>
            </a:r>
            <a:r>
              <a:rPr lang="es-ES" dirty="0" err="1" smtClean="0"/>
              <a:t>adjunct</a:t>
            </a:r>
            <a:r>
              <a:rPr lang="es-ES" dirty="0" smtClean="0"/>
              <a:t> instructor of </a:t>
            </a:r>
            <a:r>
              <a:rPr lang="es-ES" dirty="0" err="1" smtClean="0"/>
              <a:t>mathematics</a:t>
            </a:r>
            <a:endParaRPr lang="es-ES" dirty="0" smtClean="0"/>
          </a:p>
          <a:p>
            <a:pPr lvl="1"/>
            <a:endParaRPr lang="es-ES" dirty="0" smtClean="0"/>
          </a:p>
          <a:p>
            <a:pPr lvl="1"/>
            <a:r>
              <a:rPr lang="es-ES" dirty="0" smtClean="0"/>
              <a:t>3 </a:t>
            </a:r>
            <a:r>
              <a:rPr lang="es-ES" dirty="0" err="1" smtClean="0"/>
              <a:t>years</a:t>
            </a:r>
            <a:r>
              <a:rPr lang="es-ES" dirty="0" smtClean="0"/>
              <a:t> FT instructor of </a:t>
            </a:r>
            <a:r>
              <a:rPr lang="es-ES" dirty="0" err="1" smtClean="0"/>
              <a:t>mathematics</a:t>
            </a:r>
            <a:endParaRPr lang="es-ES" dirty="0" smtClean="0"/>
          </a:p>
          <a:p>
            <a:pPr lvl="1"/>
            <a:endParaRPr lang="es-ES" dirty="0" smtClean="0"/>
          </a:p>
          <a:p>
            <a:pPr lvl="1"/>
            <a:r>
              <a:rPr lang="es-ES" dirty="0" smtClean="0"/>
              <a:t>31 </a:t>
            </a:r>
            <a:r>
              <a:rPr lang="es-ES" dirty="0" err="1" smtClean="0"/>
              <a:t>years</a:t>
            </a:r>
            <a:r>
              <a:rPr lang="es-ES" dirty="0" smtClean="0"/>
              <a:t> in Computer Science </a:t>
            </a:r>
            <a:r>
              <a:rPr lang="es-ES" dirty="0" err="1" smtClean="0"/>
              <a:t>Dept</a:t>
            </a:r>
            <a:endParaRPr lang="es-ES" dirty="0" smtClean="0"/>
          </a:p>
          <a:p>
            <a:pPr lvl="1"/>
            <a:endParaRPr lang="es-ES" dirty="0" smtClean="0"/>
          </a:p>
          <a:p>
            <a:pPr lvl="1"/>
            <a:r>
              <a:rPr lang="es-ES" dirty="0" err="1" smtClean="0"/>
              <a:t>Chairperson</a:t>
            </a:r>
            <a:r>
              <a:rPr lang="es-ES" dirty="0" smtClean="0"/>
              <a:t> of Computer Science </a:t>
            </a:r>
            <a:r>
              <a:rPr lang="es-ES" dirty="0" err="1" smtClean="0"/>
              <a:t>for</a:t>
            </a:r>
            <a:r>
              <a:rPr lang="es-ES" dirty="0" smtClean="0"/>
              <a:t> 28 </a:t>
            </a:r>
            <a:r>
              <a:rPr lang="es-ES" dirty="0" err="1" smtClean="0"/>
              <a:t>years</a:t>
            </a:r>
            <a:endParaRPr lang="es-ES" dirty="0" smtClean="0"/>
          </a:p>
          <a:p>
            <a:pPr lvl="1"/>
            <a:endParaRPr lang="es-ES" dirty="0" smtClean="0"/>
          </a:p>
          <a:p>
            <a:pPr lvl="1"/>
            <a:endParaRPr lang="es-ES" dirty="0" smtClean="0"/>
          </a:p>
        </p:txBody>
      </p:sp>
      <p:sp>
        <p:nvSpPr>
          <p:cNvPr id="3" name="Title 2"/>
          <p:cNvSpPr>
            <a:spLocks noGrp="1"/>
          </p:cNvSpPr>
          <p:nvPr>
            <p:ph type="title"/>
          </p:nvPr>
        </p:nvSpPr>
        <p:spPr/>
        <p:txBody>
          <a:bodyPr/>
          <a:lstStyle/>
          <a:p>
            <a:pPr algn="ctr"/>
            <a:r>
              <a:rPr lang="es-ES" dirty="0" smtClean="0"/>
              <a:t>My </a:t>
            </a:r>
            <a:r>
              <a:rPr lang="es-ES" dirty="0" err="1" smtClean="0"/>
              <a:t>History</a:t>
            </a:r>
            <a:endParaRPr lang="es-ES" dirty="0"/>
          </a:p>
        </p:txBody>
      </p:sp>
    </p:spTree>
  </p:cSld>
  <p:clrMapOvr>
    <a:masterClrMapping/>
  </p:clrMapOvr>
  <p:transition>
    <p:comb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2">
                                            <p:txEl>
                                              <p:pRg st="2" end="2"/>
                                            </p:txEl>
                                          </p:spTgt>
                                        </p:tgtEl>
                                        <p:attrNameLst>
                                          <p:attrName>style.visibility</p:attrName>
                                        </p:attrNameLst>
                                      </p:cBhvr>
                                      <p:to>
                                        <p:strVal val="visible"/>
                                      </p:to>
                                    </p:set>
                                    <p:animEffect transition="in" filter="blinds(horizontal)">
                                      <p:cBhvr>
                                        <p:cTn id="7" dur="1000"/>
                                        <p:tgtEl>
                                          <p:spTgt spid="2">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2">
                                            <p:txEl>
                                              <p:pRg st="4" end="4"/>
                                            </p:txEl>
                                          </p:spTgt>
                                        </p:tgtEl>
                                        <p:attrNameLst>
                                          <p:attrName>style.visibility</p:attrName>
                                        </p:attrNameLst>
                                      </p:cBhvr>
                                      <p:to>
                                        <p:strVal val="visible"/>
                                      </p:to>
                                    </p:set>
                                    <p:animEffect transition="in" filter="blinds(horizontal)">
                                      <p:cBhvr>
                                        <p:cTn id="12" dur="1000"/>
                                        <p:tgtEl>
                                          <p:spTgt spid="2">
                                            <p:txEl>
                                              <p:pRg st="4" end="4"/>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2">
                                            <p:txEl>
                                              <p:pRg st="6" end="6"/>
                                            </p:txEl>
                                          </p:spTgt>
                                        </p:tgtEl>
                                        <p:attrNameLst>
                                          <p:attrName>style.visibility</p:attrName>
                                        </p:attrNameLst>
                                      </p:cBhvr>
                                      <p:to>
                                        <p:strVal val="visible"/>
                                      </p:to>
                                    </p:set>
                                    <p:animEffect transition="in" filter="blinds(horizontal)">
                                      <p:cBhvr>
                                        <p:cTn id="17" dur="1000"/>
                                        <p:tgtEl>
                                          <p:spTgt spid="2">
                                            <p:txEl>
                                              <p:pRg st="6" end="6"/>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nodeType="clickEffect">
                                  <p:stCondLst>
                                    <p:cond delay="0"/>
                                  </p:stCondLst>
                                  <p:childTnLst>
                                    <p:set>
                                      <p:cBhvr>
                                        <p:cTn id="21" dur="1" fill="hold">
                                          <p:stCondLst>
                                            <p:cond delay="0"/>
                                          </p:stCondLst>
                                        </p:cTn>
                                        <p:tgtEl>
                                          <p:spTgt spid="2">
                                            <p:txEl>
                                              <p:pRg st="8" end="8"/>
                                            </p:txEl>
                                          </p:spTgt>
                                        </p:tgtEl>
                                        <p:attrNameLst>
                                          <p:attrName>style.visibility</p:attrName>
                                        </p:attrNameLst>
                                      </p:cBhvr>
                                      <p:to>
                                        <p:strVal val="visible"/>
                                      </p:to>
                                    </p:set>
                                    <p:animEffect transition="in" filter="blinds(horizontal)">
                                      <p:cBhvr>
                                        <p:cTn id="22" dur="1000"/>
                                        <p:tgtEl>
                                          <p:spTgt spid="2">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609600"/>
            <a:ext cx="8229600" cy="5397691"/>
          </a:xfrm>
        </p:spPr>
        <p:txBody>
          <a:bodyPr>
            <a:normAutofit fontScale="85000" lnSpcReduction="10000"/>
          </a:bodyPr>
          <a:lstStyle/>
          <a:p>
            <a:pPr marL="109728" indent="0" algn="ctr">
              <a:buNone/>
            </a:pPr>
            <a:r>
              <a:rPr lang="es-ES" sz="3600" b="1" dirty="0" smtClean="0"/>
              <a:t>So </a:t>
            </a:r>
            <a:r>
              <a:rPr lang="es-ES" sz="4200" b="1" i="1" dirty="0" smtClean="0"/>
              <a:t>WHO</a:t>
            </a:r>
            <a:r>
              <a:rPr lang="es-ES" sz="3600" b="1" dirty="0" smtClean="0"/>
              <a:t> </a:t>
            </a:r>
            <a:r>
              <a:rPr lang="es-ES" sz="3600" b="1" i="1" dirty="0" smtClean="0"/>
              <a:t>can</a:t>
            </a:r>
            <a:r>
              <a:rPr lang="es-ES" sz="3600" b="1" dirty="0" smtClean="0"/>
              <a:t> be </a:t>
            </a:r>
            <a:r>
              <a:rPr lang="es-ES" sz="3600" b="1" dirty="0" err="1" smtClean="0"/>
              <a:t>chair</a:t>
            </a:r>
            <a:r>
              <a:rPr lang="es-ES" sz="3600" b="1" dirty="0" smtClean="0"/>
              <a:t>?</a:t>
            </a:r>
          </a:p>
          <a:p>
            <a:endParaRPr lang="es-ES" sz="3600" b="1" dirty="0" smtClean="0"/>
          </a:p>
          <a:p>
            <a:r>
              <a:rPr lang="es-ES" dirty="0" smtClean="0"/>
              <a:t>REMEMBER THAT </a:t>
            </a:r>
            <a:r>
              <a:rPr lang="es-ES" dirty="0" err="1" smtClean="0"/>
              <a:t>being</a:t>
            </a:r>
            <a:r>
              <a:rPr lang="es-ES" dirty="0" smtClean="0"/>
              <a:t> </a:t>
            </a:r>
            <a:r>
              <a:rPr lang="es-ES" dirty="0"/>
              <a:t>a </a:t>
            </a:r>
            <a:r>
              <a:rPr lang="es-ES" dirty="0" err="1"/>
              <a:t>chair</a:t>
            </a:r>
            <a:r>
              <a:rPr lang="es-ES" dirty="0"/>
              <a:t> </a:t>
            </a:r>
            <a:r>
              <a:rPr lang="es-ES" dirty="0" err="1"/>
              <a:t>is</a:t>
            </a:r>
            <a:r>
              <a:rPr lang="es-ES" dirty="0"/>
              <a:t> </a:t>
            </a:r>
            <a:r>
              <a:rPr lang="es-ES" dirty="0" err="1"/>
              <a:t>truly</a:t>
            </a:r>
            <a:r>
              <a:rPr lang="es-ES" dirty="0"/>
              <a:t> a 24/7 </a:t>
            </a:r>
            <a:r>
              <a:rPr lang="es-ES" dirty="0" smtClean="0"/>
              <a:t>JOB…</a:t>
            </a:r>
            <a:r>
              <a:rPr lang="es-ES" u="sng" dirty="0" err="1" smtClean="0"/>
              <a:t>you</a:t>
            </a:r>
            <a:r>
              <a:rPr lang="es-ES" u="sng" dirty="0" smtClean="0"/>
              <a:t> </a:t>
            </a:r>
            <a:r>
              <a:rPr lang="es-ES" u="sng" dirty="0" err="1" smtClean="0"/>
              <a:t>must</a:t>
            </a:r>
            <a:r>
              <a:rPr lang="es-ES" u="sng" dirty="0" smtClean="0"/>
              <a:t> </a:t>
            </a:r>
            <a:r>
              <a:rPr lang="es-ES" u="sng" dirty="0" err="1" smtClean="0"/>
              <a:t>accept</a:t>
            </a:r>
            <a:r>
              <a:rPr lang="es-ES" u="sng" dirty="0" smtClean="0"/>
              <a:t> </a:t>
            </a:r>
            <a:r>
              <a:rPr lang="es-ES" u="sng" dirty="0" err="1" smtClean="0"/>
              <a:t>this</a:t>
            </a:r>
            <a:endParaRPr lang="es-ES" u="sng" dirty="0"/>
          </a:p>
          <a:p>
            <a:endParaRPr lang="es-ES" dirty="0" smtClean="0"/>
          </a:p>
          <a:p>
            <a:r>
              <a:rPr lang="es-ES" dirty="0" err="1"/>
              <a:t>y</a:t>
            </a:r>
            <a:r>
              <a:rPr lang="es-ES" dirty="0" err="1" smtClean="0"/>
              <a:t>ou</a:t>
            </a:r>
            <a:r>
              <a:rPr lang="es-ES" dirty="0" smtClean="0"/>
              <a:t> </a:t>
            </a:r>
            <a:r>
              <a:rPr lang="es-ES" dirty="0" err="1" smtClean="0"/>
              <a:t>must</a:t>
            </a:r>
            <a:r>
              <a:rPr lang="es-ES" dirty="0" smtClean="0"/>
              <a:t> be a </a:t>
            </a:r>
            <a:r>
              <a:rPr lang="es-ES" dirty="0" err="1" smtClean="0"/>
              <a:t>faculty</a:t>
            </a:r>
            <a:r>
              <a:rPr lang="es-ES" dirty="0" smtClean="0"/>
              <a:t> </a:t>
            </a:r>
            <a:r>
              <a:rPr lang="es-ES" dirty="0" err="1" smtClean="0"/>
              <a:t>member</a:t>
            </a:r>
            <a:r>
              <a:rPr lang="es-ES" dirty="0" smtClean="0"/>
              <a:t>…</a:t>
            </a:r>
            <a:r>
              <a:rPr lang="es-ES" dirty="0" err="1" smtClean="0"/>
              <a:t>teaching</a:t>
            </a:r>
            <a:r>
              <a:rPr lang="es-ES" dirty="0" smtClean="0"/>
              <a:t> </a:t>
            </a:r>
            <a:r>
              <a:rPr lang="es-ES" dirty="0" err="1" smtClean="0"/>
              <a:t>is</a:t>
            </a:r>
            <a:r>
              <a:rPr lang="es-ES" dirty="0" smtClean="0"/>
              <a:t> in </a:t>
            </a:r>
            <a:r>
              <a:rPr lang="es-ES" dirty="0" err="1" smtClean="0"/>
              <a:t>my</a:t>
            </a:r>
            <a:r>
              <a:rPr lang="es-ES" dirty="0" smtClean="0"/>
              <a:t> </a:t>
            </a:r>
            <a:r>
              <a:rPr lang="es-ES" dirty="0" err="1" smtClean="0"/>
              <a:t>opinion</a:t>
            </a:r>
            <a:r>
              <a:rPr lang="es-ES" dirty="0" smtClean="0"/>
              <a:t> </a:t>
            </a:r>
            <a:r>
              <a:rPr lang="es-ES" dirty="0" err="1" smtClean="0"/>
              <a:t>an</a:t>
            </a:r>
            <a:r>
              <a:rPr lang="es-ES" dirty="0" smtClean="0"/>
              <a:t> integral </a:t>
            </a:r>
            <a:r>
              <a:rPr lang="es-ES" dirty="0" err="1" smtClean="0"/>
              <a:t>part</a:t>
            </a:r>
            <a:r>
              <a:rPr lang="es-ES" dirty="0" smtClean="0"/>
              <a:t> of </a:t>
            </a:r>
            <a:r>
              <a:rPr lang="es-ES" dirty="0" err="1" smtClean="0"/>
              <a:t>the</a:t>
            </a:r>
            <a:r>
              <a:rPr lang="es-ES" dirty="0" smtClean="0"/>
              <a:t> </a:t>
            </a:r>
            <a:r>
              <a:rPr lang="es-ES" dirty="0" err="1" smtClean="0"/>
              <a:t>job</a:t>
            </a:r>
            <a:endParaRPr lang="es-ES" dirty="0" smtClean="0"/>
          </a:p>
          <a:p>
            <a:endParaRPr lang="es-ES" dirty="0" smtClean="0"/>
          </a:p>
          <a:p>
            <a:r>
              <a:rPr lang="es-ES" dirty="0" err="1"/>
              <a:t>y</a:t>
            </a:r>
            <a:r>
              <a:rPr lang="es-ES" dirty="0" err="1" smtClean="0"/>
              <a:t>ou</a:t>
            </a:r>
            <a:r>
              <a:rPr lang="es-ES" dirty="0" smtClean="0"/>
              <a:t> </a:t>
            </a:r>
            <a:r>
              <a:rPr lang="es-ES" dirty="0" err="1" smtClean="0"/>
              <a:t>need</a:t>
            </a:r>
            <a:r>
              <a:rPr lang="es-ES" dirty="0" smtClean="0"/>
              <a:t> to be a GOOD manager..</a:t>
            </a:r>
            <a:r>
              <a:rPr lang="es-ES" dirty="0" err="1" smtClean="0"/>
              <a:t>especially</a:t>
            </a:r>
            <a:r>
              <a:rPr lang="es-ES" dirty="0" smtClean="0"/>
              <a:t> of TIME!</a:t>
            </a:r>
          </a:p>
          <a:p>
            <a:endParaRPr lang="es-ES" dirty="0" smtClean="0"/>
          </a:p>
          <a:p>
            <a:r>
              <a:rPr lang="es-ES" dirty="0" err="1"/>
              <a:t>y</a:t>
            </a:r>
            <a:r>
              <a:rPr lang="es-ES" dirty="0" err="1" smtClean="0"/>
              <a:t>ou</a:t>
            </a:r>
            <a:r>
              <a:rPr lang="es-ES" dirty="0" smtClean="0"/>
              <a:t> </a:t>
            </a:r>
            <a:r>
              <a:rPr lang="es-ES" dirty="0" err="1" smtClean="0"/>
              <a:t>should</a:t>
            </a:r>
            <a:r>
              <a:rPr lang="es-ES" dirty="0" smtClean="0"/>
              <a:t> be </a:t>
            </a:r>
            <a:r>
              <a:rPr lang="es-ES" dirty="0" err="1" smtClean="0"/>
              <a:t>an</a:t>
            </a:r>
            <a:r>
              <a:rPr lang="es-ES" dirty="0" smtClean="0"/>
              <a:t> </a:t>
            </a:r>
            <a:r>
              <a:rPr lang="es-ES" dirty="0" err="1" smtClean="0"/>
              <a:t>administrator</a:t>
            </a:r>
            <a:r>
              <a:rPr lang="es-ES" dirty="0" smtClean="0"/>
              <a:t> ….a </a:t>
            </a:r>
            <a:r>
              <a:rPr lang="es-ES" dirty="0" err="1" smtClean="0"/>
              <a:t>chair</a:t>
            </a:r>
            <a:r>
              <a:rPr lang="es-ES" dirty="0" smtClean="0"/>
              <a:t> </a:t>
            </a:r>
            <a:r>
              <a:rPr lang="es-ES" dirty="0" err="1" smtClean="0"/>
              <a:t>needs</a:t>
            </a:r>
            <a:r>
              <a:rPr lang="es-ES" dirty="0" smtClean="0"/>
              <a:t> to </a:t>
            </a:r>
            <a:r>
              <a:rPr lang="es-ES" dirty="0" err="1" smtClean="0"/>
              <a:t>see</a:t>
            </a:r>
            <a:r>
              <a:rPr lang="es-ES" dirty="0" smtClean="0"/>
              <a:t> </a:t>
            </a:r>
            <a:r>
              <a:rPr lang="es-ES" dirty="0" err="1" smtClean="0"/>
              <a:t>things</a:t>
            </a:r>
            <a:r>
              <a:rPr lang="es-ES" dirty="0" smtClean="0"/>
              <a:t> </a:t>
            </a:r>
            <a:r>
              <a:rPr lang="es-ES" dirty="0" err="1" smtClean="0"/>
              <a:t>from</a:t>
            </a:r>
            <a:r>
              <a:rPr lang="es-ES" dirty="0" smtClean="0"/>
              <a:t> </a:t>
            </a:r>
            <a:r>
              <a:rPr lang="es-ES" dirty="0" err="1" smtClean="0"/>
              <a:t>many</a:t>
            </a:r>
            <a:r>
              <a:rPr lang="es-ES" dirty="0" smtClean="0"/>
              <a:t> </a:t>
            </a:r>
            <a:r>
              <a:rPr lang="es-ES" dirty="0" err="1" smtClean="0"/>
              <a:t>perspectives</a:t>
            </a:r>
            <a:r>
              <a:rPr lang="es-ES" dirty="0" smtClean="0"/>
              <a:t>…</a:t>
            </a:r>
          </a:p>
          <a:p>
            <a:endParaRPr lang="es-ES" dirty="0" smtClean="0"/>
          </a:p>
          <a:p>
            <a:r>
              <a:rPr lang="es-ES" dirty="0" smtClean="0"/>
              <a:t> </a:t>
            </a:r>
            <a:r>
              <a:rPr lang="es-ES" dirty="0" err="1" smtClean="0"/>
              <a:t>you</a:t>
            </a:r>
            <a:r>
              <a:rPr lang="es-ES" dirty="0" smtClean="0"/>
              <a:t> </a:t>
            </a:r>
            <a:r>
              <a:rPr lang="es-ES" dirty="0" err="1" smtClean="0"/>
              <a:t>need</a:t>
            </a:r>
            <a:r>
              <a:rPr lang="es-ES" dirty="0" smtClean="0"/>
              <a:t> to </a:t>
            </a:r>
            <a:r>
              <a:rPr lang="es-ES" dirty="0" err="1" smtClean="0"/>
              <a:t>have</a:t>
            </a:r>
            <a:r>
              <a:rPr lang="es-ES" dirty="0" smtClean="0"/>
              <a:t> </a:t>
            </a:r>
            <a:r>
              <a:rPr lang="es-ES" dirty="0" err="1" smtClean="0"/>
              <a:t>excellent</a:t>
            </a:r>
            <a:r>
              <a:rPr lang="es-ES" dirty="0" smtClean="0"/>
              <a:t> social </a:t>
            </a:r>
            <a:r>
              <a:rPr lang="es-ES" dirty="0" err="1" smtClean="0"/>
              <a:t>skills</a:t>
            </a:r>
            <a:endParaRPr lang="es-ES" dirty="0"/>
          </a:p>
        </p:txBody>
      </p:sp>
      <p:sp>
        <p:nvSpPr>
          <p:cNvPr id="3" name="Title 2"/>
          <p:cNvSpPr>
            <a:spLocks noGrp="1"/>
          </p:cNvSpPr>
          <p:nvPr>
            <p:ph type="title"/>
          </p:nvPr>
        </p:nvSpPr>
        <p:spPr>
          <a:xfrm flipV="1">
            <a:off x="457200" y="228600"/>
            <a:ext cx="8229600" cy="46038"/>
          </a:xfrm>
        </p:spPr>
        <p:txBody>
          <a:bodyPr>
            <a:normAutofit fontScale="90000"/>
          </a:bodyPr>
          <a:lstStyle/>
          <a:p>
            <a:endParaRPr lang="es-ES" dirty="0"/>
          </a:p>
        </p:txBody>
      </p:sp>
    </p:spTree>
  </p:cSld>
  <p:clrMapOvr>
    <a:masterClrMapping/>
  </p:clrMapOvr>
  <p:transition>
    <p:comb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4" end="4"/>
                                            </p:txEl>
                                          </p:spTgt>
                                        </p:tgtEl>
                                        <p:attrNameLst>
                                          <p:attrName>style.visibility</p:attrName>
                                        </p:attrNameLst>
                                      </p:cBhvr>
                                      <p:to>
                                        <p:strVal val="visible"/>
                                      </p:to>
                                    </p:set>
                                    <p:anim calcmode="lin" valueType="num">
                                      <p:cBhvr additive="base">
                                        <p:cTn id="7"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6" end="6"/>
                                            </p:txEl>
                                          </p:spTgt>
                                        </p:tgtEl>
                                        <p:attrNameLst>
                                          <p:attrName>style.visibility</p:attrName>
                                        </p:attrNameLst>
                                      </p:cBhvr>
                                      <p:to>
                                        <p:strVal val="visible"/>
                                      </p:to>
                                    </p:set>
                                    <p:anim calcmode="lin" valueType="num">
                                      <p:cBhvr additive="base">
                                        <p:cTn id="13"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8" end="8"/>
                                            </p:txEl>
                                          </p:spTgt>
                                        </p:tgtEl>
                                        <p:attrNameLst>
                                          <p:attrName>style.visibility</p:attrName>
                                        </p:attrNameLst>
                                      </p:cBhvr>
                                      <p:to>
                                        <p:strVal val="visible"/>
                                      </p:to>
                                    </p:set>
                                    <p:anim calcmode="lin" valueType="num">
                                      <p:cBhvr additive="base">
                                        <p:cTn id="19"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10" end="10"/>
                                            </p:txEl>
                                          </p:spTgt>
                                        </p:tgtEl>
                                        <p:attrNameLst>
                                          <p:attrName>style.visibility</p:attrName>
                                        </p:attrNameLst>
                                      </p:cBhvr>
                                      <p:to>
                                        <p:strVal val="visible"/>
                                      </p:to>
                                    </p:set>
                                    <p:anim calcmode="lin" valueType="num">
                                      <p:cBhvr additive="base">
                                        <p:cTn id="25" dur="500" fill="hold"/>
                                        <p:tgtEl>
                                          <p:spTgt spid="2">
                                            <p:txEl>
                                              <p:pRg st="10" end="10"/>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10" end="1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0" y="1481328"/>
            <a:ext cx="8686800" cy="4525963"/>
          </a:xfrm>
        </p:spPr>
        <p:txBody>
          <a:bodyPr/>
          <a:lstStyle/>
          <a:p>
            <a:r>
              <a:rPr lang="en-US" dirty="0" smtClean="0"/>
              <a:t>THREE ESSENTIAL QUALITIES:</a:t>
            </a:r>
          </a:p>
          <a:p>
            <a:pPr>
              <a:buFont typeface="Arial" panose="020B0604020202020204" pitchFamily="34" charset="0"/>
              <a:buChar char="•"/>
            </a:pPr>
            <a:endParaRPr lang="en-US" dirty="0"/>
          </a:p>
          <a:p>
            <a:pPr lvl="1">
              <a:buFont typeface="Arial" panose="020B0604020202020204" pitchFamily="34" charset="0"/>
              <a:buChar char="•"/>
            </a:pPr>
            <a:r>
              <a:rPr lang="en-US" dirty="0" smtClean="0"/>
              <a:t>Be versed in </a:t>
            </a:r>
            <a:r>
              <a:rPr lang="en-US" u="sng" dirty="0" smtClean="0"/>
              <a:t>CONFLICT MANAGEMENT </a:t>
            </a:r>
            <a:r>
              <a:rPr lang="en-US" dirty="0" smtClean="0"/>
              <a:t>and </a:t>
            </a:r>
            <a:r>
              <a:rPr lang="en-US" u="sng" dirty="0" smtClean="0"/>
              <a:t>RESOLUTION</a:t>
            </a:r>
            <a:endParaRPr lang="en-US" u="sng" dirty="0"/>
          </a:p>
          <a:p>
            <a:pPr lvl="1">
              <a:buFont typeface="Arial" panose="020B0604020202020204" pitchFamily="34" charset="0"/>
              <a:buChar char="•"/>
            </a:pPr>
            <a:endParaRPr lang="en-US" u="sng" dirty="0" smtClean="0"/>
          </a:p>
          <a:p>
            <a:pPr lvl="1">
              <a:buFont typeface="Arial" panose="020B0604020202020204" pitchFamily="34" charset="0"/>
              <a:buChar char="•"/>
            </a:pPr>
            <a:r>
              <a:rPr lang="en-US" u="sng" dirty="0" smtClean="0"/>
              <a:t>TIME MANAGE </a:t>
            </a:r>
            <a:r>
              <a:rPr lang="en-US" dirty="0" smtClean="0"/>
              <a:t>very well</a:t>
            </a:r>
          </a:p>
          <a:p>
            <a:pPr lvl="1">
              <a:buFont typeface="Arial" panose="020B0604020202020204" pitchFamily="34" charset="0"/>
              <a:buChar char="•"/>
            </a:pPr>
            <a:endParaRPr lang="en-US" dirty="0" smtClean="0"/>
          </a:p>
          <a:p>
            <a:pPr lvl="1">
              <a:buFont typeface="Arial" panose="020B0604020202020204" pitchFamily="34" charset="0"/>
              <a:buChar char="•"/>
            </a:pPr>
            <a:r>
              <a:rPr lang="en-US" dirty="0" smtClean="0"/>
              <a:t>Be </a:t>
            </a:r>
            <a:r>
              <a:rPr lang="en-US" u="sng" dirty="0" smtClean="0"/>
              <a:t>ENTREPRENEURIAL</a:t>
            </a:r>
          </a:p>
          <a:p>
            <a:pPr lvl="1">
              <a:buFont typeface="Arial" panose="020B0604020202020204" pitchFamily="34" charset="0"/>
              <a:buChar char="•"/>
            </a:pPr>
            <a:endParaRPr lang="en-US" u="sng" dirty="0" smtClean="0"/>
          </a:p>
          <a:p>
            <a:pPr lvl="1">
              <a:buFont typeface="Arial" panose="020B0604020202020204" pitchFamily="34" charset="0"/>
              <a:buChar char="•"/>
            </a:pPr>
            <a:r>
              <a:rPr lang="en-US" dirty="0" smtClean="0"/>
              <a:t>Know the administration and get involved in university matters reaching </a:t>
            </a:r>
            <a:r>
              <a:rPr lang="en-US" u="sng" dirty="0" smtClean="0"/>
              <a:t>Beyond</a:t>
            </a:r>
            <a:r>
              <a:rPr lang="en-US" dirty="0" smtClean="0"/>
              <a:t> your department and college</a:t>
            </a:r>
          </a:p>
        </p:txBody>
      </p:sp>
      <p:sp>
        <p:nvSpPr>
          <p:cNvPr id="3" name="Title 2"/>
          <p:cNvSpPr>
            <a:spLocks noGrp="1"/>
          </p:cNvSpPr>
          <p:nvPr>
            <p:ph type="title"/>
          </p:nvPr>
        </p:nvSpPr>
        <p:spPr>
          <a:xfrm>
            <a:off x="0" y="274638"/>
            <a:ext cx="9144000" cy="1143000"/>
          </a:xfrm>
        </p:spPr>
        <p:txBody>
          <a:bodyPr>
            <a:noAutofit/>
          </a:bodyPr>
          <a:lstStyle/>
          <a:p>
            <a:pPr algn="ctr"/>
            <a:r>
              <a:rPr lang="en-US" sz="3600" dirty="0" smtClean="0"/>
              <a:t>So </a:t>
            </a:r>
            <a:r>
              <a:rPr lang="en-US" sz="3600" i="1" dirty="0"/>
              <a:t>H</a:t>
            </a:r>
            <a:r>
              <a:rPr lang="en-US" sz="3600" i="1" dirty="0" smtClean="0"/>
              <a:t>ow</a:t>
            </a:r>
            <a:r>
              <a:rPr lang="en-US" sz="3600" dirty="0" smtClean="0"/>
              <a:t> does a chair do all this in 2015</a:t>
            </a:r>
            <a:endParaRPr lang="en-US" sz="1800" dirty="0"/>
          </a:p>
        </p:txBody>
      </p:sp>
    </p:spTree>
  </p:cSld>
  <p:clrMapOvr>
    <a:masterClrMapping/>
  </p:clrMapOvr>
  <p:transition>
    <p:comb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2">
                                            <p:txEl>
                                              <p:pRg st="4" end="4"/>
                                            </p:txEl>
                                          </p:spTgt>
                                        </p:tgtEl>
                                        <p:attrNameLst>
                                          <p:attrName>style.visibility</p:attrName>
                                        </p:attrNameLst>
                                      </p:cBhvr>
                                      <p:to>
                                        <p:strVal val="visible"/>
                                      </p:to>
                                    </p:set>
                                    <p:animEffect transition="in" filter="blinds(horizontal)">
                                      <p:cBhvr>
                                        <p:cTn id="7" dur="500"/>
                                        <p:tgtEl>
                                          <p:spTgt spid="2">
                                            <p:txEl>
                                              <p:pRg st="4" end="4"/>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2">
                                            <p:txEl>
                                              <p:pRg st="2" end="2"/>
                                            </p:txEl>
                                          </p:spTgt>
                                        </p:tgtEl>
                                        <p:attrNameLst>
                                          <p:attrName>style.visibility</p:attrName>
                                        </p:attrNameLst>
                                      </p:cBhvr>
                                      <p:to>
                                        <p:strVal val="visible"/>
                                      </p:to>
                                    </p:set>
                                    <p:animEffect transition="in" filter="blinds(horizontal)">
                                      <p:cBhvr>
                                        <p:cTn id="12" dur="500"/>
                                        <p:tgtEl>
                                          <p:spTgt spid="2">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2">
                                            <p:txEl>
                                              <p:pRg st="0" end="0"/>
                                            </p:txEl>
                                          </p:spTgt>
                                        </p:tgtEl>
                                        <p:attrNameLst>
                                          <p:attrName>style.visibility</p:attrName>
                                        </p:attrNameLst>
                                      </p:cBhvr>
                                      <p:to>
                                        <p:strVal val="visible"/>
                                      </p:to>
                                    </p:set>
                                    <p:animEffect transition="in" filter="blinds(horizontal)">
                                      <p:cBhvr>
                                        <p:cTn id="17" dur="500"/>
                                        <p:tgtEl>
                                          <p:spTgt spid="2">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nodeType="clickEffect">
                                  <p:stCondLst>
                                    <p:cond delay="0"/>
                                  </p:stCondLst>
                                  <p:childTnLst>
                                    <p:set>
                                      <p:cBhvr>
                                        <p:cTn id="21" dur="1" fill="hold">
                                          <p:stCondLst>
                                            <p:cond delay="0"/>
                                          </p:stCondLst>
                                        </p:cTn>
                                        <p:tgtEl>
                                          <p:spTgt spid="2">
                                            <p:txEl>
                                              <p:pRg st="6" end="6"/>
                                            </p:txEl>
                                          </p:spTgt>
                                        </p:tgtEl>
                                        <p:attrNameLst>
                                          <p:attrName>style.visibility</p:attrName>
                                        </p:attrNameLst>
                                      </p:cBhvr>
                                      <p:to>
                                        <p:strVal val="visible"/>
                                      </p:to>
                                    </p:set>
                                    <p:animEffect transition="in" filter="blinds(horizontal)">
                                      <p:cBhvr>
                                        <p:cTn id="22" dur="500"/>
                                        <p:tgtEl>
                                          <p:spTgt spid="2">
                                            <p:txEl>
                                              <p:pRg st="6" end="6"/>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nodeType="clickEffect">
                                  <p:stCondLst>
                                    <p:cond delay="0"/>
                                  </p:stCondLst>
                                  <p:childTnLst>
                                    <p:set>
                                      <p:cBhvr>
                                        <p:cTn id="26" dur="1" fill="hold">
                                          <p:stCondLst>
                                            <p:cond delay="0"/>
                                          </p:stCondLst>
                                        </p:cTn>
                                        <p:tgtEl>
                                          <p:spTgt spid="2">
                                            <p:txEl>
                                              <p:pRg st="8" end="8"/>
                                            </p:txEl>
                                          </p:spTgt>
                                        </p:tgtEl>
                                        <p:attrNameLst>
                                          <p:attrName>style.visibility</p:attrName>
                                        </p:attrNameLst>
                                      </p:cBhvr>
                                      <p:to>
                                        <p:strVal val="visible"/>
                                      </p:to>
                                    </p:set>
                                    <p:animEffect transition="in" filter="blinds(horizontal)">
                                      <p:cBhvr>
                                        <p:cTn id="27" dur="500"/>
                                        <p:tgtEl>
                                          <p:spTgt spid="2">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r>
              <a:rPr lang="en-US" dirty="0" smtClean="0"/>
              <a:t>Be willing to LISTEN to the faculty member</a:t>
            </a:r>
          </a:p>
          <a:p>
            <a:r>
              <a:rPr lang="en-US" dirty="0" smtClean="0"/>
              <a:t>Avoid the use of the word “you” and try to use “we” instead</a:t>
            </a:r>
          </a:p>
          <a:p>
            <a:r>
              <a:rPr lang="en-US" dirty="0" smtClean="0"/>
              <a:t>Make certain that the faculty member understands the “department’s” position and that you understand their position on the issue</a:t>
            </a:r>
          </a:p>
          <a:p>
            <a:r>
              <a:rPr lang="en-US" dirty="0" smtClean="0"/>
              <a:t>Help resolve the </a:t>
            </a:r>
            <a:r>
              <a:rPr lang="en-US" dirty="0" err="1" smtClean="0"/>
              <a:t>issue..compromise</a:t>
            </a:r>
            <a:r>
              <a:rPr lang="en-US" dirty="0" smtClean="0"/>
              <a:t> may be needed</a:t>
            </a:r>
          </a:p>
          <a:p>
            <a:r>
              <a:rPr lang="en-US" dirty="0" smtClean="0"/>
              <a:t>Be firm and strong if you need to be without showing anger</a:t>
            </a:r>
            <a:endParaRPr lang="en-US" dirty="0"/>
          </a:p>
        </p:txBody>
      </p:sp>
      <p:sp>
        <p:nvSpPr>
          <p:cNvPr id="3" name="Title 2"/>
          <p:cNvSpPr>
            <a:spLocks noGrp="1"/>
          </p:cNvSpPr>
          <p:nvPr>
            <p:ph type="title"/>
          </p:nvPr>
        </p:nvSpPr>
        <p:spPr/>
        <p:txBody>
          <a:bodyPr>
            <a:noAutofit/>
          </a:bodyPr>
          <a:lstStyle/>
          <a:p>
            <a:pPr algn="ctr"/>
            <a:r>
              <a:rPr lang="en-US" sz="2800" dirty="0" smtClean="0"/>
              <a:t>Conflict Management…</a:t>
            </a:r>
            <a:br>
              <a:rPr lang="en-US" sz="2800" dirty="0" smtClean="0"/>
            </a:br>
            <a:r>
              <a:rPr lang="en-US" sz="2800" dirty="0" smtClean="0"/>
              <a:t>Essential Skills for Chairs</a:t>
            </a:r>
            <a:br>
              <a:rPr lang="en-US" sz="2800" dirty="0" smtClean="0"/>
            </a:br>
            <a:r>
              <a:rPr lang="en-US" sz="2000" dirty="0" smtClean="0"/>
              <a:t>(these are not easy)</a:t>
            </a:r>
            <a:endParaRPr lang="en-US" sz="2000" dirty="0"/>
          </a:p>
        </p:txBody>
      </p:sp>
    </p:spTree>
    <p:extLst>
      <p:ext uri="{BB962C8B-B14F-4D97-AF65-F5344CB8AC3E}">
        <p14:creationId xmlns:p14="http://schemas.microsoft.com/office/powerpoint/2010/main" val="2264829054"/>
      </p:ext>
    </p:extLst>
  </p:cSld>
  <p:clrMapOvr>
    <a:masterClrMapping/>
  </p:clrMapOvr>
  <p:transition>
    <p:comb dir="vert"/>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219200"/>
            <a:ext cx="8229600" cy="4724400"/>
          </a:xfrm>
        </p:spPr>
        <p:txBody>
          <a:bodyPr>
            <a:normAutofit fontScale="85000" lnSpcReduction="20000"/>
          </a:bodyPr>
          <a:lstStyle/>
          <a:p>
            <a:r>
              <a:rPr lang="en-US" dirty="0" smtClean="0"/>
              <a:t>Make task lists and update them regularly</a:t>
            </a:r>
          </a:p>
          <a:p>
            <a:r>
              <a:rPr lang="en-US" dirty="0" smtClean="0"/>
              <a:t>Try to pepper in tasks that are easily done with the more challenging ones</a:t>
            </a:r>
          </a:p>
          <a:p>
            <a:r>
              <a:rPr lang="en-US" dirty="0"/>
              <a:t>Erase or cross off tasks when completed</a:t>
            </a:r>
            <a:r>
              <a:rPr lang="en-US" sz="1400" dirty="0"/>
              <a:t>…</a:t>
            </a:r>
          </a:p>
          <a:p>
            <a:pPr marL="109728" indent="0">
              <a:buNone/>
            </a:pPr>
            <a:r>
              <a:rPr lang="en-US" sz="1400" dirty="0" smtClean="0"/>
              <a:t>      (</a:t>
            </a:r>
            <a:r>
              <a:rPr lang="en-US" sz="1400" dirty="0"/>
              <a:t>this feels SO good</a:t>
            </a:r>
            <a:r>
              <a:rPr lang="en-US" sz="1400" dirty="0" smtClean="0"/>
              <a:t>!)</a:t>
            </a:r>
          </a:p>
          <a:p>
            <a:pPr marL="109728" indent="0">
              <a:buNone/>
            </a:pPr>
            <a:endParaRPr lang="en-US" dirty="0" smtClean="0"/>
          </a:p>
          <a:p>
            <a:r>
              <a:rPr lang="en-US" dirty="0" smtClean="0"/>
              <a:t>Prioritize…a lot!</a:t>
            </a:r>
          </a:p>
          <a:p>
            <a:r>
              <a:rPr lang="en-US" dirty="0" smtClean="0"/>
              <a:t>Do LUNCH…get AWAY from your desk</a:t>
            </a:r>
          </a:p>
          <a:p>
            <a:r>
              <a:rPr lang="en-US" dirty="0" smtClean="0"/>
              <a:t>Be willing to spend a day in the office when very little is going on in your area</a:t>
            </a:r>
          </a:p>
          <a:p>
            <a:r>
              <a:rPr lang="en-US" dirty="0" smtClean="0"/>
              <a:t>Check emails OFTEN!!!</a:t>
            </a:r>
          </a:p>
          <a:p>
            <a:r>
              <a:rPr lang="en-US" dirty="0" smtClean="0"/>
              <a:t>DELEGATE!!!!</a:t>
            </a:r>
          </a:p>
          <a:p>
            <a:r>
              <a:rPr lang="en-US" dirty="0" smtClean="0"/>
              <a:t>Take vacations away from home if possible</a:t>
            </a:r>
          </a:p>
          <a:p>
            <a:pPr marL="109728" indent="0">
              <a:buNone/>
            </a:pPr>
            <a:endParaRPr lang="en-US" sz="1400" dirty="0" smtClean="0"/>
          </a:p>
          <a:p>
            <a:pPr marL="109728" indent="0">
              <a:buNone/>
            </a:pPr>
            <a:endParaRPr lang="en-US" sz="1400" dirty="0" smtClean="0"/>
          </a:p>
          <a:p>
            <a:pPr marL="109728" indent="0">
              <a:buNone/>
            </a:pPr>
            <a:r>
              <a:rPr lang="en-US" sz="1400" dirty="0" smtClean="0"/>
              <a:t> </a:t>
            </a:r>
            <a:endParaRPr lang="en-US" sz="1400" dirty="0"/>
          </a:p>
        </p:txBody>
      </p:sp>
      <p:sp>
        <p:nvSpPr>
          <p:cNvPr id="3" name="Title 2"/>
          <p:cNvSpPr>
            <a:spLocks noGrp="1"/>
          </p:cNvSpPr>
          <p:nvPr>
            <p:ph type="title"/>
          </p:nvPr>
        </p:nvSpPr>
        <p:spPr/>
        <p:txBody>
          <a:bodyPr>
            <a:normAutofit fontScale="90000"/>
          </a:bodyPr>
          <a:lstStyle/>
          <a:p>
            <a:r>
              <a:rPr lang="en-US" dirty="0" smtClean="0"/>
              <a:t>How to Successfully Time Manage</a:t>
            </a:r>
            <a:endParaRPr lang="en-US" dirty="0"/>
          </a:p>
        </p:txBody>
      </p:sp>
    </p:spTree>
    <p:extLst>
      <p:ext uri="{BB962C8B-B14F-4D97-AF65-F5344CB8AC3E}">
        <p14:creationId xmlns:p14="http://schemas.microsoft.com/office/powerpoint/2010/main" val="3774628765"/>
      </p:ext>
    </p:extLst>
  </p:cSld>
  <p:clrMapOvr>
    <a:masterClrMapping/>
  </p:clrMapOvr>
  <p:transition>
    <p:comb dir="vert"/>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r>
              <a:rPr lang="en-US" dirty="0" smtClean="0"/>
              <a:t>Know your resources or potential resources</a:t>
            </a:r>
          </a:p>
          <a:p>
            <a:r>
              <a:rPr lang="en-US" dirty="0" smtClean="0"/>
              <a:t>Discuss potential new programs or additions to your current one with your SENIOR faculty and dean BEFORE doing a lot of planning</a:t>
            </a:r>
          </a:p>
          <a:p>
            <a:r>
              <a:rPr lang="en-US" dirty="0" smtClean="0"/>
              <a:t>Once decided to pursue a new program get admissions, recruiting and the senior management acclimated to the idea</a:t>
            </a:r>
          </a:p>
          <a:p>
            <a:r>
              <a:rPr lang="en-US" dirty="0" smtClean="0"/>
              <a:t>Pitch it to EXISTING students ….and of course do a market analysis</a:t>
            </a:r>
          </a:p>
          <a:p>
            <a:r>
              <a:rPr lang="en-US" dirty="0" smtClean="0"/>
              <a:t>Commit to it and go </a:t>
            </a:r>
            <a:r>
              <a:rPr lang="en-US" dirty="0" err="1" smtClean="0"/>
              <a:t>forward..but</a:t>
            </a:r>
            <a:r>
              <a:rPr lang="en-US" dirty="0" smtClean="0"/>
              <a:t> remember it may not necessarily be a success</a:t>
            </a:r>
            <a:endParaRPr lang="en-US" dirty="0"/>
          </a:p>
        </p:txBody>
      </p:sp>
      <p:sp>
        <p:nvSpPr>
          <p:cNvPr id="3" name="Title 2"/>
          <p:cNvSpPr>
            <a:spLocks noGrp="1"/>
          </p:cNvSpPr>
          <p:nvPr>
            <p:ph type="title"/>
          </p:nvPr>
        </p:nvSpPr>
        <p:spPr/>
        <p:txBody>
          <a:bodyPr/>
          <a:lstStyle/>
          <a:p>
            <a:r>
              <a:rPr lang="en-US" dirty="0" smtClean="0"/>
              <a:t>Be Entrepreneurial</a:t>
            </a:r>
            <a:endParaRPr lang="en-US" dirty="0"/>
          </a:p>
        </p:txBody>
      </p:sp>
    </p:spTree>
    <p:extLst>
      <p:ext uri="{BB962C8B-B14F-4D97-AF65-F5344CB8AC3E}">
        <p14:creationId xmlns:p14="http://schemas.microsoft.com/office/powerpoint/2010/main" val="30745341"/>
      </p:ext>
    </p:extLst>
  </p:cSld>
  <p:clrMapOvr>
    <a:masterClrMapping/>
  </p:clrMapOvr>
  <p:transition>
    <p:comb dir="vert"/>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295400"/>
            <a:ext cx="8229600" cy="4711891"/>
          </a:xfrm>
        </p:spPr>
        <p:txBody>
          <a:bodyPr>
            <a:normAutofit fontScale="92500" lnSpcReduction="20000"/>
          </a:bodyPr>
          <a:lstStyle/>
          <a:p>
            <a:r>
              <a:rPr lang="en-US" dirty="0" smtClean="0"/>
              <a:t>There is  NO training to be chair because every dept in every university is unique and has  a different set of issues to deal with</a:t>
            </a:r>
          </a:p>
          <a:p>
            <a:r>
              <a:rPr lang="en-US" dirty="0" smtClean="0"/>
              <a:t>However getting advice from a previous chair or a chair with longevity can be helpful</a:t>
            </a:r>
          </a:p>
          <a:p>
            <a:r>
              <a:rPr lang="en-US" dirty="0" smtClean="0"/>
              <a:t>The ability to delegate well is essential to your success (and I admit something I still need to work on after 28 years)</a:t>
            </a:r>
          </a:p>
          <a:p>
            <a:r>
              <a:rPr lang="en-US" dirty="0" smtClean="0"/>
              <a:t>Be human, admit your flaws and ask for help</a:t>
            </a:r>
          </a:p>
          <a:p>
            <a:r>
              <a:rPr lang="en-US" sz="3000" i="1" dirty="0" smtClean="0">
                <a:solidFill>
                  <a:srgbClr val="FF0000"/>
                </a:solidFill>
                <a:effectLst>
                  <a:outerShdw blurRad="38100" dist="38100" dir="2700000" algn="tl">
                    <a:srgbClr val="000000">
                      <a:alpha val="43137"/>
                    </a:srgbClr>
                  </a:outerShdw>
                </a:effectLst>
              </a:rPr>
              <a:t>Maintain your presence in the classroom and keep up relationships with students</a:t>
            </a:r>
            <a:endParaRPr lang="en-US" i="1" dirty="0" smtClean="0">
              <a:solidFill>
                <a:srgbClr val="FF0000"/>
              </a:solidFill>
              <a:effectLst>
                <a:outerShdw blurRad="38100" dist="38100" dir="2700000" algn="tl">
                  <a:srgbClr val="000000">
                    <a:alpha val="43137"/>
                  </a:srgbClr>
                </a:outerShdw>
              </a:effectLst>
            </a:endParaRPr>
          </a:p>
          <a:p>
            <a:r>
              <a:rPr lang="en-US" sz="3000" i="1" dirty="0" smtClean="0">
                <a:solidFill>
                  <a:srgbClr val="FF0000"/>
                </a:solidFill>
                <a:effectLst>
                  <a:outerShdw blurRad="38100" dist="38100" dir="2700000" algn="tl">
                    <a:srgbClr val="000000">
                      <a:alpha val="43137"/>
                    </a:srgbClr>
                  </a:outerShdw>
                </a:effectLst>
              </a:rPr>
              <a:t>Don’t let the faculty part of your job fade away </a:t>
            </a:r>
          </a:p>
        </p:txBody>
      </p:sp>
      <p:sp>
        <p:nvSpPr>
          <p:cNvPr id="3" name="Title 2"/>
          <p:cNvSpPr>
            <a:spLocks noGrp="1"/>
          </p:cNvSpPr>
          <p:nvPr>
            <p:ph type="title"/>
          </p:nvPr>
        </p:nvSpPr>
        <p:spPr/>
        <p:txBody>
          <a:bodyPr>
            <a:normAutofit/>
          </a:bodyPr>
          <a:lstStyle/>
          <a:p>
            <a:r>
              <a:rPr lang="en-US" dirty="0" smtClean="0"/>
              <a:t>Some  noteworthy observations</a:t>
            </a:r>
            <a:endParaRPr lang="en-US" dirty="0"/>
          </a:p>
        </p:txBody>
      </p:sp>
    </p:spTree>
  </p:cSld>
  <p:clrMapOvr>
    <a:masterClrMapping/>
  </p:clrMapOvr>
  <p:transition>
    <p:comb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box(in)">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box(in)">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box(in)">
                                      <p:cBhvr>
                                        <p:cTn id="17" dur="500"/>
                                        <p:tgtEl>
                                          <p:spTgt spid="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4" presetClass="entr" presetSubtype="16" fill="hold" nodeType="clickEffect">
                                  <p:stCondLst>
                                    <p:cond delay="0"/>
                                  </p:stCondLst>
                                  <p:childTnLst>
                                    <p:set>
                                      <p:cBhvr>
                                        <p:cTn id="21" dur="1" fill="hold">
                                          <p:stCondLst>
                                            <p:cond delay="0"/>
                                          </p:stCondLst>
                                        </p:cTn>
                                        <p:tgtEl>
                                          <p:spTgt spid="2">
                                            <p:txEl>
                                              <p:pRg st="3" end="3"/>
                                            </p:txEl>
                                          </p:spTgt>
                                        </p:tgtEl>
                                        <p:attrNameLst>
                                          <p:attrName>style.visibility</p:attrName>
                                        </p:attrNameLst>
                                      </p:cBhvr>
                                      <p:to>
                                        <p:strVal val="visible"/>
                                      </p:to>
                                    </p:set>
                                    <p:animEffect transition="in" filter="box(in)">
                                      <p:cBhvr>
                                        <p:cTn id="22" dur="500"/>
                                        <p:tgtEl>
                                          <p:spTgt spid="2">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4" presetClass="entr" presetSubtype="16" fill="hold" nodeType="clickEffect">
                                  <p:stCondLst>
                                    <p:cond delay="0"/>
                                  </p:stCondLst>
                                  <p:childTnLst>
                                    <p:set>
                                      <p:cBhvr>
                                        <p:cTn id="26" dur="1" fill="hold">
                                          <p:stCondLst>
                                            <p:cond delay="0"/>
                                          </p:stCondLst>
                                        </p:cTn>
                                        <p:tgtEl>
                                          <p:spTgt spid="2">
                                            <p:txEl>
                                              <p:pRg st="4" end="4"/>
                                            </p:txEl>
                                          </p:spTgt>
                                        </p:tgtEl>
                                        <p:attrNameLst>
                                          <p:attrName>style.visibility</p:attrName>
                                        </p:attrNameLst>
                                      </p:cBhvr>
                                      <p:to>
                                        <p:strVal val="visible"/>
                                      </p:to>
                                    </p:set>
                                    <p:animEffect transition="in" filter="box(in)">
                                      <p:cBhvr>
                                        <p:cTn id="27" dur="500"/>
                                        <p:tgtEl>
                                          <p:spTgt spid="2">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4" presetClass="entr" presetSubtype="16" fill="hold" nodeType="clickEffect">
                                  <p:stCondLst>
                                    <p:cond delay="0"/>
                                  </p:stCondLst>
                                  <p:childTnLst>
                                    <p:set>
                                      <p:cBhvr>
                                        <p:cTn id="31" dur="1" fill="hold">
                                          <p:stCondLst>
                                            <p:cond delay="0"/>
                                          </p:stCondLst>
                                        </p:cTn>
                                        <p:tgtEl>
                                          <p:spTgt spid="2">
                                            <p:txEl>
                                              <p:pRg st="5" end="5"/>
                                            </p:txEl>
                                          </p:spTgt>
                                        </p:tgtEl>
                                        <p:attrNameLst>
                                          <p:attrName>style.visibility</p:attrName>
                                        </p:attrNameLst>
                                      </p:cBhvr>
                                      <p:to>
                                        <p:strVal val="visible"/>
                                      </p:to>
                                    </p:set>
                                    <p:animEffect transition="in" filter="box(in)">
                                      <p:cBhvr>
                                        <p:cTn id="32" dur="500"/>
                                        <p:tgtEl>
                                          <p:spTgt spid="2">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04800" y="1371600"/>
            <a:ext cx="8534400" cy="4635691"/>
          </a:xfrm>
        </p:spPr>
        <p:txBody>
          <a:bodyPr/>
          <a:lstStyle/>
          <a:p>
            <a:r>
              <a:rPr lang="en-US" dirty="0" smtClean="0"/>
              <a:t>You have two senior faculty members who are both excellent teachers and researchers and have contributed much to the department over time. A situation arises however where there becomes a very personal conflict between them because of a strong difference of opinion on where the dept is going…the chair clearly “favors” one path over the other but wants to resolve the conflict and remain neutral…how does s(he) do this?</a:t>
            </a:r>
            <a:endParaRPr lang="en-US" dirty="0"/>
          </a:p>
        </p:txBody>
      </p:sp>
      <p:sp>
        <p:nvSpPr>
          <p:cNvPr id="3" name="Date Placeholder 2"/>
          <p:cNvSpPr>
            <a:spLocks noGrp="1"/>
          </p:cNvSpPr>
          <p:nvPr>
            <p:ph type="dt" sz="half" idx="10"/>
          </p:nvPr>
        </p:nvSpPr>
        <p:spPr/>
        <p:txBody>
          <a:bodyPr/>
          <a:lstStyle/>
          <a:p>
            <a:endParaRPr lang="es-ES"/>
          </a:p>
        </p:txBody>
      </p:sp>
      <p:sp>
        <p:nvSpPr>
          <p:cNvPr id="4" name="Title 3"/>
          <p:cNvSpPr>
            <a:spLocks noGrp="1"/>
          </p:cNvSpPr>
          <p:nvPr>
            <p:ph type="title"/>
          </p:nvPr>
        </p:nvSpPr>
        <p:spPr/>
        <p:txBody>
          <a:bodyPr/>
          <a:lstStyle/>
          <a:p>
            <a:pPr algn="ctr"/>
            <a:r>
              <a:rPr lang="en-US" dirty="0" smtClean="0"/>
              <a:t>Discussion: Scenario 1</a:t>
            </a:r>
            <a:endParaRPr lang="en-US" dirty="0"/>
          </a:p>
        </p:txBody>
      </p:sp>
    </p:spTree>
    <p:extLst>
      <p:ext uri="{BB962C8B-B14F-4D97-AF65-F5344CB8AC3E}">
        <p14:creationId xmlns:p14="http://schemas.microsoft.com/office/powerpoint/2010/main" val="2156933114"/>
      </p:ext>
    </p:extLst>
  </p:cSld>
  <p:clrMapOvr>
    <a:masterClrMapping/>
  </p:clrMapOvr>
  <p:transition>
    <p:comb dir="vert"/>
  </p:transition>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3787</TotalTime>
  <Words>928</Words>
  <Application>Microsoft Office PowerPoint</Application>
  <PresentationFormat>On-screen Show (4:3)</PresentationFormat>
  <Paragraphs>108</Paragraphs>
  <Slides>17</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17</vt:i4>
      </vt:variant>
    </vt:vector>
  </HeadingPairs>
  <TitlesOfParts>
    <vt:vector size="26" baseType="lpstr">
      <vt:lpstr>Arial</vt:lpstr>
      <vt:lpstr>Calibri</vt:lpstr>
      <vt:lpstr>Lucida Sans Unicode</vt:lpstr>
      <vt:lpstr>Times New Roman</vt:lpstr>
      <vt:lpstr>Verdana</vt:lpstr>
      <vt:lpstr>Wingdings</vt:lpstr>
      <vt:lpstr>Wingdings 2</vt:lpstr>
      <vt:lpstr>Wingdings 3</vt:lpstr>
      <vt:lpstr>Concourse</vt:lpstr>
      <vt:lpstr>“The Challenges of Being Chair in 2015:  A 28 year Perspective</vt:lpstr>
      <vt:lpstr>My History</vt:lpstr>
      <vt:lpstr>PowerPoint Presentation</vt:lpstr>
      <vt:lpstr>So How does a chair do all this in 2015</vt:lpstr>
      <vt:lpstr>Conflict Management… Essential Skills for Chairs (these are not easy)</vt:lpstr>
      <vt:lpstr>How to Successfully Time Manage</vt:lpstr>
      <vt:lpstr>Be Entrepreneurial</vt:lpstr>
      <vt:lpstr>Some  noteworthy observations</vt:lpstr>
      <vt:lpstr>Discussion: Scenario 1</vt:lpstr>
      <vt:lpstr>Discussion: Scenario 2</vt:lpstr>
      <vt:lpstr>A look at the candidates</vt:lpstr>
      <vt:lpstr>A look at the candidates</vt:lpstr>
      <vt:lpstr>So who would YOU select as chair?</vt:lpstr>
      <vt:lpstr>I would select…….</vt:lpstr>
      <vt:lpstr>I would select CANDIDATE 2  In my opinion the experience and dedication of candidate 2 would outweigh the less “self-centered” personality and better scholarship of candidate 1…..a good chair really needs to put “himself/herself” out there so a little ego might be a good thing!</vt:lpstr>
      <vt:lpstr>Some other scenarios that the audience faces or will face</vt:lpstr>
      <vt:lpstr>Closing words</vt:lpstr>
    </vt:vector>
  </TitlesOfParts>
  <Company>SHU</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Department Chair:  Defining and Redefining What We Do</dc:title>
  <dc:creator>pintod</dc:creator>
  <cp:lastModifiedBy>Lyndon Frisch</cp:lastModifiedBy>
  <cp:revision>115</cp:revision>
  <cp:lastPrinted>2015-01-22T16:45:54Z</cp:lastPrinted>
  <dcterms:created xsi:type="dcterms:W3CDTF">2011-04-04T01:26:53Z</dcterms:created>
  <dcterms:modified xsi:type="dcterms:W3CDTF">2015-03-24T20:38:59Z</dcterms:modified>
</cp:coreProperties>
</file>