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87" r:id="rId4"/>
    <p:sldId id="259" r:id="rId5"/>
    <p:sldId id="260" r:id="rId6"/>
    <p:sldId id="261" r:id="rId7"/>
    <p:sldId id="283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6" r:id="rId28"/>
    <p:sldId id="281" r:id="rId29"/>
    <p:sldId id="284" r:id="rId30"/>
    <p:sldId id="282" r:id="rId31"/>
    <p:sldId id="285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mon Atkinson" initials="SA" lastIdx="10" clrIdx="0"/>
  <p:cmAuthor id="1" name="Doug Lees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21C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4" d="100"/>
          <a:sy n="104" d="100"/>
        </p:scale>
        <p:origin x="-14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commentAuthors" Target="commentAuthors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B1287F-C945-430F-8B09-49EB10E3D83A}" type="datetimeFigureOut">
              <a:rPr lang="en-US" smtClean="0"/>
              <a:pPr/>
              <a:t>2/3/15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Microsoft_Word_97_-_2004_Document1.doc"/><Relationship Id="rId5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Microsoft_Excel_97_-_2004_Worksheet2.xls"/><Relationship Id="rId5" Type="http://schemas.openxmlformats.org/officeDocument/2006/relationships/image" Target="../media/image4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uc.iupui.edu/" TargetMode="External"/><Relationship Id="rId3" Type="http://schemas.openxmlformats.org/officeDocument/2006/relationships/hyperlink" Target="http://www.iupui.edu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969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Creating and supporting BEST </a:t>
            </a:r>
            <a:r>
              <a:rPr lang="en-US" b="1" dirty="0" err="1" smtClean="0"/>
              <a:t>PrACTIcES</a:t>
            </a:r>
            <a:r>
              <a:rPr lang="en-US" b="1" dirty="0" smtClean="0"/>
              <a:t> IN STUDENT RETENTION</a:t>
            </a:r>
            <a:endParaRPr lang="en-US" b="1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solidFill>
                  <a:srgbClr val="D21C51"/>
                </a:solidFill>
              </a:rPr>
              <a:t>N. Douglas Lees</a:t>
            </a:r>
            <a:endParaRPr lang="en-US" dirty="0" smtClean="0"/>
          </a:p>
          <a:p>
            <a:pPr algn="ctr">
              <a:buNone/>
            </a:pPr>
            <a:r>
              <a:rPr lang="en-US" sz="2800" dirty="0" smtClean="0"/>
              <a:t>Associate Dean for Planning &amp; Finance, Professor of Biology, Former Chair of Biology</a:t>
            </a:r>
          </a:p>
          <a:p>
            <a:pPr algn="ctr">
              <a:buNone/>
            </a:pPr>
            <a:r>
              <a:rPr lang="en-US" sz="2800" dirty="0" smtClean="0"/>
              <a:t>Founding Faculty of University College (UC)</a:t>
            </a:r>
          </a:p>
          <a:p>
            <a:pPr algn="ctr">
              <a:buNone/>
            </a:pPr>
            <a:r>
              <a:rPr lang="en-US" dirty="0" smtClean="0">
                <a:solidFill>
                  <a:srgbClr val="D21C51"/>
                </a:solidFill>
              </a:rPr>
              <a:t>Simon Atkinson</a:t>
            </a:r>
          </a:p>
          <a:p>
            <a:pPr algn="ctr">
              <a:buNone/>
            </a:pPr>
            <a:r>
              <a:rPr lang="en-US" sz="2800" dirty="0" smtClean="0"/>
              <a:t>Chancellor’s Professor and Chair of Biology</a:t>
            </a:r>
          </a:p>
          <a:p>
            <a:pPr algn="ctr">
              <a:buNone/>
            </a:pPr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894357"/>
              </p:ext>
            </p:extLst>
          </p:nvPr>
        </p:nvGraphicFramePr>
        <p:xfrm>
          <a:off x="3416300" y="5029200"/>
          <a:ext cx="2362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Document" r:id="rId4" imgW="4737100" imgH="1701800" progId="Word.Document.8">
                  <p:embed/>
                </p:oleObj>
              </mc:Choice>
              <mc:Fallback>
                <p:oleObj name="Document" r:id="rId4" imgW="4737100" imgH="1701800" progId="Word.Document.8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5029200"/>
                        <a:ext cx="23622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Themed Learning Community (TLC)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3-5 freshmen level classes linked by a common theme; includes a 1</a:t>
            </a:r>
            <a:r>
              <a:rPr lang="en-US" baseline="30000" dirty="0" smtClean="0"/>
              <a:t>st</a:t>
            </a:r>
            <a:r>
              <a:rPr lang="en-US" dirty="0" smtClean="0"/>
              <a:t> year Seminar*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*</a:t>
            </a:r>
            <a:r>
              <a:rPr lang="en-US" sz="2400" dirty="0" smtClean="0"/>
              <a:t>team taught– faculty member, advisor, librarian, student mentor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dirty="0" smtClean="0"/>
              <a:t>Instructors work together: active &amp; collaborative learning, service learning, co-curricular activities, and shared assignments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460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TLC examples – fall, 2013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“Molecules to Medicines”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Concepts of Biology I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Principles of Chemistry I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1st Year Seminar</a:t>
            </a:r>
          </a:p>
          <a:p>
            <a:pPr marL="0" indent="0">
              <a:buNone/>
            </a:pPr>
            <a:r>
              <a:rPr lang="en-US" dirty="0" smtClean="0"/>
              <a:t>“Baby, I Was Born </a:t>
            </a:r>
            <a:r>
              <a:rPr lang="en-US" dirty="0"/>
              <a:t>T</a:t>
            </a:r>
            <a:r>
              <a:rPr lang="en-US" dirty="0" smtClean="0"/>
              <a:t>his Way!”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 smtClean="0"/>
              <a:t>Human Anatomy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Intro. Psychology</a:t>
            </a:r>
          </a:p>
          <a:p>
            <a:pPr marL="0" indent="0">
              <a:buNone/>
            </a:pPr>
            <a:r>
              <a:rPr lang="en-US" sz="2400" dirty="0"/>
              <a:t>	1st Year Seminar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2829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TLC efficacy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Compare to cohort in unlinked 1</a:t>
            </a:r>
            <a:r>
              <a:rPr lang="en-US" baseline="30000" dirty="0" smtClean="0"/>
              <a:t>st</a:t>
            </a:r>
            <a:r>
              <a:rPr lang="en-US" dirty="0" smtClean="0"/>
              <a:t> Year Seminar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 smtClean="0"/>
              <a:t>Av. GPA gain over 11 years – 0.16 (0.01-0.26)</a:t>
            </a:r>
          </a:p>
          <a:p>
            <a:pPr marL="0" indent="0">
              <a:buNone/>
            </a:pPr>
            <a:r>
              <a:rPr lang="en-US" sz="2800" dirty="0" smtClean="0"/>
              <a:t>	Av</a:t>
            </a:r>
            <a:r>
              <a:rPr lang="en-US" sz="2800" dirty="0"/>
              <a:t>.</a:t>
            </a:r>
            <a:r>
              <a:rPr lang="en-US" sz="2800" dirty="0" smtClean="0"/>
              <a:t> retention </a:t>
            </a:r>
            <a:r>
              <a:rPr lang="en-US" sz="2800" dirty="0"/>
              <a:t>c</a:t>
            </a:r>
            <a:r>
              <a:rPr lang="en-US" sz="2800" dirty="0" smtClean="0"/>
              <a:t>hange over 10 years – 3.2%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N for TLC = 138-768*; N for non-TLC = 1211-2017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*877 in fall, 2014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Data controlled for demographics, enrollment, student preparation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69926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Summer bridge (</a:t>
            </a:r>
            <a:r>
              <a:rPr lang="en-US" b="1" dirty="0" err="1" smtClean="0"/>
              <a:t>sb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2-Week Program (4 days/week) before fall term</a:t>
            </a:r>
          </a:p>
          <a:p>
            <a:pPr>
              <a:buFont typeface="Arial"/>
              <a:buChar char="•"/>
            </a:pPr>
            <a:r>
              <a:rPr lang="en-US" dirty="0" smtClean="0"/>
              <a:t>Helps student make a smooth transition, get a head start on Fall, and make connections</a:t>
            </a:r>
          </a:p>
          <a:p>
            <a:pPr>
              <a:buFont typeface="Arial"/>
              <a:buChar char="•"/>
            </a:pPr>
            <a:r>
              <a:rPr lang="en-US" dirty="0" smtClean="0"/>
              <a:t>Can be combined with a TLC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6"/>
                </a:solidFill>
              </a:rPr>
              <a:t>Experiences</a:t>
            </a:r>
            <a:r>
              <a:rPr lang="en-US" dirty="0" smtClean="0"/>
              <a:t>: team-building, technology, writing, campus resources, ethics, time, fiscal &amp; stress management, PULs, project/presentation, RISE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694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Summer bridge efficacy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Fall 2011</a:t>
            </a:r>
            <a:r>
              <a:rPr lang="en-US" dirty="0" smtClean="0"/>
              <a:t>: GPA +SB/-SB; 2.90/2.71</a:t>
            </a:r>
          </a:p>
          <a:p>
            <a:pPr marL="0" indent="0">
              <a:buNone/>
            </a:pPr>
            <a:r>
              <a:rPr lang="en-US" dirty="0" smtClean="0"/>
              <a:t>(2.64/2.15 for AA and 2.90/2.65 for HISP)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Fall 2010</a:t>
            </a:r>
            <a:r>
              <a:rPr lang="en-US" dirty="0" smtClean="0"/>
              <a:t>: </a:t>
            </a:r>
            <a:r>
              <a:rPr lang="en-US" dirty="0"/>
              <a:t>GPA +SB/-SB; </a:t>
            </a:r>
            <a:r>
              <a:rPr lang="en-US" dirty="0" smtClean="0"/>
              <a:t>2.98/2.77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smtClean="0"/>
              <a:t>2.66/2.24 </a:t>
            </a:r>
            <a:r>
              <a:rPr lang="en-US" dirty="0"/>
              <a:t>for </a:t>
            </a:r>
            <a:r>
              <a:rPr lang="en-US" dirty="0" smtClean="0"/>
              <a:t>AA)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Fall to Fall (2010-11) retention 81%/73%, 77%/63% 	for </a:t>
            </a:r>
            <a:r>
              <a:rPr lang="en-US" dirty="0" smtClean="0"/>
              <a:t>AA, </a:t>
            </a:r>
            <a:r>
              <a:rPr lang="en-US" dirty="0" smtClean="0"/>
              <a:t>(2012-13) 72%/65%</a:t>
            </a:r>
          </a:p>
          <a:p>
            <a:pPr marL="0" indent="0">
              <a:buNone/>
            </a:pPr>
            <a:r>
              <a:rPr lang="en-US" dirty="0" smtClean="0"/>
              <a:t>5-year average gain of &gt;6%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45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Electronic personal development portfolio (</a:t>
            </a:r>
            <a:r>
              <a:rPr lang="en-US" b="1" cap="none" dirty="0" err="1" smtClean="0"/>
              <a:t>e</a:t>
            </a:r>
            <a:r>
              <a:rPr lang="en-US" b="1" dirty="0" err="1" smtClean="0"/>
              <a:t>PDP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186" y="1828800"/>
            <a:ext cx="8686800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Relatively new on-line (or paper) journal</a:t>
            </a:r>
          </a:p>
          <a:p>
            <a:pPr>
              <a:buFont typeface="Arial"/>
              <a:buChar char="•"/>
            </a:pPr>
            <a:r>
              <a:rPr lang="en-US" dirty="0" smtClean="0"/>
              <a:t>Starts with </a:t>
            </a:r>
            <a:r>
              <a:rPr lang="en-US" dirty="0" smtClean="0"/>
              <a:t>“About me.</a:t>
            </a:r>
            <a:r>
              <a:rPr lang="en-US" dirty="0" smtClean="0"/>
              <a:t>” and “Why am I here?”</a:t>
            </a:r>
          </a:p>
          <a:p>
            <a:pPr>
              <a:buFont typeface="Arial"/>
              <a:buChar char="•"/>
            </a:pPr>
            <a:r>
              <a:rPr lang="en-US" dirty="0" smtClean="0"/>
              <a:t>Builds a meaningful plan for college</a:t>
            </a:r>
          </a:p>
          <a:p>
            <a:pPr>
              <a:buFont typeface="Arial"/>
              <a:buChar char="•"/>
            </a:pPr>
            <a:r>
              <a:rPr lang="en-US" dirty="0" smtClean="0"/>
              <a:t>Promotes self-assessment, exploration, goal 	setting, planning and evaluation</a:t>
            </a:r>
          </a:p>
          <a:p>
            <a:pPr>
              <a:buFont typeface="Arial"/>
              <a:buChar char="•"/>
            </a:pPr>
            <a:r>
              <a:rPr lang="en-US" dirty="0" smtClean="0"/>
              <a:t>Lists skills as acquired</a:t>
            </a:r>
          </a:p>
          <a:p>
            <a:pPr>
              <a:buFont typeface="Arial"/>
              <a:buChar char="•"/>
            </a:pPr>
            <a:r>
              <a:rPr lang="en-US" dirty="0" smtClean="0"/>
              <a:t>Self-reflection a major component</a:t>
            </a:r>
          </a:p>
          <a:p>
            <a:pPr>
              <a:buFont typeface="Arial"/>
              <a:buChar char="•"/>
            </a:pPr>
            <a:r>
              <a:rPr lang="en-US" dirty="0" smtClean="0"/>
              <a:t>Serves as a showcase for learning &amp; experiences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F0A22E"/>
                </a:solidFill>
              </a:rPr>
              <a:t>LHSI</a:t>
            </a:r>
            <a:r>
              <a:rPr lang="en-US" dirty="0" smtClean="0"/>
              <a:t> (years 2-3) picks up on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749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none" dirty="0" err="1" smtClean="0"/>
              <a:t>e</a:t>
            </a:r>
            <a:r>
              <a:rPr lang="en-US" b="1" dirty="0" err="1" smtClean="0"/>
              <a:t>pdp</a:t>
            </a:r>
            <a:r>
              <a:rPr lang="en-US" b="1" dirty="0" smtClean="0"/>
              <a:t> efficacy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First year showed gains in GPA (~0.1 for both first semester and first year) and retention for those using the </a:t>
            </a:r>
            <a:r>
              <a:rPr lang="en-US" dirty="0" err="1" smtClean="0"/>
              <a:t>ePDP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Years 2 and 3 were flat.  Traced to reduced instructor training and technology problems.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22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942" y="381000"/>
            <a:ext cx="86868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21</a:t>
            </a:r>
            <a:r>
              <a:rPr lang="en-US" b="1" baseline="30000" dirty="0" smtClean="0"/>
              <a:t>st</a:t>
            </a:r>
            <a:r>
              <a:rPr lang="en-US" b="1" dirty="0" smtClean="0"/>
              <a:t> century scholars support program (21cssp)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537" y="1676400"/>
            <a:ext cx="8686800" cy="46783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Targeted to 21</a:t>
            </a:r>
            <a:r>
              <a:rPr lang="en-US" baseline="30000" dirty="0" smtClean="0"/>
              <a:t>st</a:t>
            </a:r>
            <a:r>
              <a:rPr lang="en-US" dirty="0" smtClean="0"/>
              <a:t> Century Scholars, a state (1990) supported program that makes college attainable for the economically disadvantaged. (many 1</a:t>
            </a:r>
            <a:r>
              <a:rPr lang="en-US" baseline="30000" dirty="0" smtClean="0"/>
              <a:t>st</a:t>
            </a:r>
            <a:r>
              <a:rPr lang="en-US" dirty="0" smtClean="0"/>
              <a:t> generation/under-represented students)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students identified in 7</a:t>
            </a:r>
            <a:r>
              <a:rPr lang="en-US" baseline="30000" dirty="0" smtClean="0"/>
              <a:t>th</a:t>
            </a:r>
            <a:r>
              <a:rPr lang="en-US" dirty="0" smtClean="0"/>
              <a:t> &amp; 8</a:t>
            </a:r>
            <a:r>
              <a:rPr lang="en-US" baseline="30000" dirty="0" smtClean="0"/>
              <a:t>th</a:t>
            </a:r>
            <a:r>
              <a:rPr lang="en-US" dirty="0" smtClean="0"/>
              <a:t> grades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provides 15 </a:t>
            </a:r>
            <a:r>
              <a:rPr lang="en-US" dirty="0" err="1" smtClean="0"/>
              <a:t>c.h</a:t>
            </a:r>
            <a:r>
              <a:rPr lang="en-US" dirty="0" smtClean="0"/>
              <a:t>. of tuition/sem. (public </a:t>
            </a:r>
            <a:r>
              <a:rPr lang="en-US" dirty="0" err="1"/>
              <a:t>u</a:t>
            </a:r>
            <a:r>
              <a:rPr lang="en-US" dirty="0" err="1" smtClean="0"/>
              <a:t>niv.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University provides an additional $2K </a:t>
            </a:r>
            <a:r>
              <a:rPr lang="en-US" dirty="0"/>
              <a:t>(</a:t>
            </a:r>
            <a:r>
              <a:rPr lang="en-US" dirty="0" smtClean="0"/>
              <a:t>Pledge Grant, </a:t>
            </a:r>
            <a:r>
              <a:rPr lang="en-US" i="1" dirty="0" smtClean="0"/>
              <a:t>Jaguar Journey</a:t>
            </a:r>
            <a:r>
              <a:rPr lang="en-US" dirty="0" smtClean="0"/>
              <a:t>) at start if they enroll in a TLC or SB, participate in mentoring and maintain a 2.5 GPA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677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21cssp: characteristics and efficacy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Early cohorts performed poorly</a:t>
            </a:r>
          </a:p>
          <a:p>
            <a:pPr>
              <a:buFont typeface="Arial"/>
              <a:buChar char="•"/>
            </a:pPr>
            <a:r>
              <a:rPr lang="en-US" dirty="0" smtClean="0"/>
              <a:t>Support program developed in 2006</a:t>
            </a:r>
          </a:p>
          <a:p>
            <a:pPr>
              <a:buFont typeface="Arial"/>
              <a:buChar char="•"/>
            </a:pPr>
            <a:r>
              <a:rPr lang="en-US" dirty="0" smtClean="0"/>
              <a:t>Provides: academic and tutor support, peer mentoring, personal enrichment workshops, career advice, social &amp; cultural events</a:t>
            </a:r>
          </a:p>
          <a:p>
            <a:pPr>
              <a:buFont typeface="Arial"/>
              <a:buChar char="•"/>
            </a:pPr>
            <a:r>
              <a:rPr lang="en-US" dirty="0" smtClean="0"/>
              <a:t>Mandates 8 on-campus study hours/week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C17529"/>
                </a:solidFill>
              </a:rPr>
              <a:t>Efficacy</a:t>
            </a:r>
            <a:r>
              <a:rPr lang="en-US" dirty="0" smtClean="0"/>
              <a:t>: retention went from 57% to 72% (2006-2011) (all students 67%-74%)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Diversity enrichment and achievement program (DEAP)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24" y="1752600"/>
            <a:ext cx="8686800" cy="4525963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Relatively new, </a:t>
            </a:r>
            <a:r>
              <a:rPr lang="en-US" dirty="0"/>
              <a:t>o</a:t>
            </a:r>
            <a:r>
              <a:rPr lang="en-US" dirty="0" smtClean="0"/>
              <a:t>pen to all but targets AA and HISP students</a:t>
            </a:r>
          </a:p>
          <a:p>
            <a:pPr>
              <a:buFont typeface="Arial"/>
              <a:buChar char="•"/>
            </a:pPr>
            <a:r>
              <a:rPr lang="en-US" dirty="0" smtClean="0"/>
              <a:t>Recruitment begins at the time of admission</a:t>
            </a:r>
          </a:p>
          <a:p>
            <a:pPr>
              <a:buFont typeface="Arial"/>
              <a:buChar char="•"/>
            </a:pPr>
            <a:r>
              <a:rPr lang="en-US" dirty="0" smtClean="0"/>
              <a:t>$500 scholarship to attend SB</a:t>
            </a:r>
          </a:p>
          <a:p>
            <a:pPr>
              <a:buFont typeface="Arial"/>
              <a:buChar char="•"/>
            </a:pPr>
            <a:r>
              <a:rPr lang="en-US" dirty="0" smtClean="0"/>
              <a:t>Students attend 4 developmental workshops/year, monthly group meetings, </a:t>
            </a:r>
            <a:r>
              <a:rPr lang="en-US" dirty="0"/>
              <a:t>w</a:t>
            </a:r>
            <a:r>
              <a:rPr lang="en-US" dirty="0" smtClean="0"/>
              <a:t>eekly mentor contacts, accountability via 2, 2-hour study tables per week.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493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Institutional Context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Urban, public, research university with &gt; 30,000 students</a:t>
            </a:r>
          </a:p>
          <a:p>
            <a:pPr>
              <a:buNone/>
            </a:pPr>
            <a:r>
              <a:rPr lang="en-US" dirty="0" smtClean="0"/>
              <a:t>Founded in 1969 from two, 2-year campuses</a:t>
            </a:r>
          </a:p>
          <a:p>
            <a:pPr>
              <a:buNone/>
            </a:pPr>
            <a:r>
              <a:rPr lang="en-US" dirty="0" smtClean="0"/>
              <a:t>Dominated by professional schools</a:t>
            </a:r>
          </a:p>
          <a:p>
            <a:pPr>
              <a:buNone/>
            </a:pPr>
            <a:r>
              <a:rPr lang="en-US" dirty="0" smtClean="0"/>
              <a:t>Indiana; low educational attainment</a:t>
            </a:r>
          </a:p>
          <a:p>
            <a:pPr>
              <a:buNone/>
            </a:pPr>
            <a:r>
              <a:rPr lang="en-US" dirty="0" smtClean="0"/>
              <a:t>No community college until ~2002,  IUPUI was open admissions</a:t>
            </a:r>
          </a:p>
          <a:p>
            <a:pPr>
              <a:buNone/>
            </a:pPr>
            <a:r>
              <a:rPr lang="en-US" dirty="0" smtClean="0"/>
              <a:t>Plagued by low retention and graduation rates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Deap</a:t>
            </a:r>
            <a:r>
              <a:rPr lang="en-US" b="1" dirty="0" smtClean="0"/>
              <a:t> efficacy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Also - provides holistic support – academic, personal, social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Efficacy</a:t>
            </a:r>
            <a:r>
              <a:rPr lang="en-US" dirty="0" smtClean="0"/>
              <a:t>: over two years retention is up 7% and 4%, over three years GPA is up 0.15 over a comparable </a:t>
            </a:r>
            <a:r>
              <a:rPr lang="en-US" dirty="0" smtClean="0"/>
              <a:t>group.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632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Freshmen Work Program </a:t>
            </a:r>
            <a:r>
              <a:rPr lang="en-US" b="1" dirty="0"/>
              <a:t>(</a:t>
            </a:r>
            <a:r>
              <a:rPr lang="en-US" b="1" dirty="0" smtClean="0"/>
              <a:t>FWP)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Biology</a:t>
            </a:r>
          </a:p>
          <a:p>
            <a:pPr>
              <a:buFont typeface="Arial"/>
              <a:buChar char="•"/>
            </a:pPr>
            <a:r>
              <a:rPr lang="en-US" dirty="0" smtClean="0"/>
              <a:t>Working students at urban institutions; more so 	at IUPUI</a:t>
            </a:r>
          </a:p>
          <a:p>
            <a:pPr>
              <a:buFont typeface="Arial"/>
              <a:buChar char="•"/>
            </a:pPr>
            <a:r>
              <a:rPr lang="en-US" dirty="0" smtClean="0"/>
              <a:t>Off-campus vs. on-campus work</a:t>
            </a:r>
          </a:p>
          <a:p>
            <a:pPr>
              <a:buFont typeface="Arial"/>
              <a:buChar char="•"/>
            </a:pPr>
            <a:r>
              <a:rPr lang="en-US" dirty="0" smtClean="0"/>
              <a:t>Enrollment Services pilot support (2000-03)</a:t>
            </a:r>
          </a:p>
          <a:p>
            <a:pPr>
              <a:buFont typeface="Arial"/>
              <a:buChar char="•"/>
            </a:pPr>
            <a:r>
              <a:rPr lang="en-US" dirty="0" smtClean="0"/>
              <a:t>Base support - Commitment to Excellence (CTE)</a:t>
            </a:r>
          </a:p>
          <a:p>
            <a:pPr>
              <a:buFont typeface="Arial"/>
              <a:buChar char="•"/>
            </a:pPr>
            <a:r>
              <a:rPr lang="en-US" dirty="0" smtClean="0"/>
              <a:t>Parameters: $9/hr., 10-12 hrs./wk., $2 from 	department, work study where eligible, 	grant the 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92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FWP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Identify students at summer orientation</a:t>
            </a:r>
          </a:p>
          <a:p>
            <a:pPr>
              <a:buFont typeface="Arial"/>
              <a:buChar char="•"/>
            </a:pPr>
            <a:r>
              <a:rPr lang="en-US" dirty="0" smtClean="0"/>
              <a:t>Placement in teaching prep, research labs, special facilities, in large classes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C17529"/>
                </a:solidFill>
              </a:rPr>
              <a:t>Retention</a:t>
            </a:r>
            <a:r>
              <a:rPr lang="en-US" dirty="0" smtClean="0"/>
              <a:t> over 10% above campus average</a:t>
            </a:r>
          </a:p>
          <a:p>
            <a:pPr>
              <a:buFont typeface="Arial"/>
              <a:buChar char="•"/>
            </a:pPr>
            <a:r>
              <a:rPr lang="en-US" dirty="0" smtClean="0"/>
              <a:t>Other benefits: know why many don’t return, several were 3 year grads!, many never leave the research lab, scholarly products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613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Peer-led team learning (PLTL)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Chemistry but adaptable to others</a:t>
            </a:r>
          </a:p>
          <a:p>
            <a:pPr>
              <a:buFont typeface="Arial"/>
              <a:buChar char="•"/>
            </a:pPr>
            <a:r>
              <a:rPr lang="en-US" dirty="0" smtClean="0"/>
              <a:t>Started at CUNY in 1994, adopted at IUPUI in</a:t>
            </a:r>
          </a:p>
          <a:p>
            <a:pPr>
              <a:buFont typeface="Arial"/>
              <a:buChar char="•"/>
            </a:pPr>
            <a:r>
              <a:rPr lang="en-US" dirty="0" smtClean="0"/>
              <a:t>1997</a:t>
            </a:r>
          </a:p>
          <a:p>
            <a:pPr>
              <a:buFont typeface="Arial"/>
              <a:buChar char="•"/>
            </a:pPr>
            <a:r>
              <a:rPr lang="en-US" dirty="0"/>
              <a:t>75 min. </a:t>
            </a:r>
            <a:r>
              <a:rPr lang="en-US" dirty="0" smtClean="0"/>
              <a:t>sessions </a:t>
            </a:r>
            <a:r>
              <a:rPr lang="en-US" dirty="0"/>
              <a:t>(replaced  a recitation</a:t>
            </a:r>
            <a:r>
              <a:rPr lang="en-US" dirty="0" smtClean="0"/>
              <a:t>) of ~10 students run by a peer mentor (recent, successful UG student) who facilitates group problem solving.</a:t>
            </a:r>
          </a:p>
          <a:p>
            <a:pPr>
              <a:buFont typeface="Arial"/>
              <a:buChar char="•"/>
            </a:pPr>
            <a:r>
              <a:rPr lang="en-US" dirty="0" smtClean="0"/>
              <a:t>Mentors attend a 1 c. h. course in pedagogy/content; paid $600/section (course fee, CTE covers)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257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304800"/>
            <a:ext cx="8686800" cy="990600"/>
          </a:xfrm>
        </p:spPr>
        <p:txBody>
          <a:bodyPr/>
          <a:lstStyle/>
          <a:p>
            <a:pPr algn="ctr"/>
            <a:r>
              <a:rPr lang="en-US" b="1" dirty="0" smtClean="0"/>
              <a:t>PLTL efficacy</a:t>
            </a:r>
            <a:endParaRPr lang="en-US" b="1" dirty="0"/>
          </a:p>
        </p:txBody>
      </p:sp>
      <p:graphicFrame>
        <p:nvGraphicFramePr>
          <p:cNvPr id="4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3264193"/>
              </p:ext>
            </p:extLst>
          </p:nvPr>
        </p:nvGraphicFramePr>
        <p:xfrm>
          <a:off x="990600" y="1357312"/>
          <a:ext cx="746760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Worksheet" r:id="rId4" imgW="6778192" imgH="3126990" progId="Excel.Sheet.8">
                  <p:embed/>
                </p:oleObj>
              </mc:Choice>
              <mc:Fallback>
                <p:oleObj name="Worksheet" r:id="rId4" imgW="6778192" imgH="3126990" progId="Excel.Sheet.8">
                  <p:embed/>
                  <p:pic>
                    <p:nvPicPr>
                      <p:cNvPr id="0" name="Picture 2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57312"/>
                        <a:ext cx="7467600" cy="373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457200" y="5257799"/>
            <a:ext cx="83820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>
                <a:latin typeface="Calibri" pitchFamily="-112" charset="0"/>
                <a:ea typeface="Calibri" pitchFamily="-112" charset="0"/>
                <a:cs typeface="Calibri" pitchFamily="-112" charset="0"/>
              </a:rPr>
              <a:t>City College of New York, (1-2), St. Xavier Chicago,  (3), U. of Pittsburgh (4), Penn State </a:t>
            </a:r>
            <a:r>
              <a:rPr lang="en-US" sz="1400" dirty="0" err="1">
                <a:latin typeface="Calibri" pitchFamily="-112" charset="0"/>
                <a:ea typeface="Calibri" pitchFamily="-112" charset="0"/>
                <a:cs typeface="Calibri" pitchFamily="-112" charset="0"/>
              </a:rPr>
              <a:t>Schuykill</a:t>
            </a:r>
            <a:r>
              <a:rPr lang="en-US" sz="1400" dirty="0">
                <a:latin typeface="Calibri" pitchFamily="-112" charset="0"/>
                <a:ea typeface="Calibri" pitchFamily="-112" charset="0"/>
                <a:cs typeface="Calibri" pitchFamily="-112" charset="0"/>
              </a:rPr>
              <a:t>, (5), U. of Kentucky (6), U. of Ohio Athens (7), U. of Miami Ohio (8), U. of Rochester, Org (9), U. of West Georgia (10), </a:t>
            </a:r>
            <a:r>
              <a:rPr lang="en-US" sz="1400" dirty="0" smtClean="0">
                <a:latin typeface="Calibri" pitchFamily="-112" charset="0"/>
                <a:ea typeface="Calibri" pitchFamily="-112" charset="0"/>
                <a:cs typeface="Calibri" pitchFamily="-112" charset="0"/>
              </a:rPr>
              <a:t>and </a:t>
            </a:r>
            <a:r>
              <a:rPr lang="en-US" sz="1400" dirty="0">
                <a:latin typeface="Calibri" pitchFamily="-112" charset="0"/>
                <a:ea typeface="Calibri" pitchFamily="-112" charset="0"/>
                <a:cs typeface="Calibri" pitchFamily="-112" charset="0"/>
              </a:rPr>
              <a:t>NYC Technical (11).</a:t>
            </a:r>
          </a:p>
          <a:p>
            <a:pPr algn="l"/>
            <a:endParaRPr lang="en-US" sz="1200" dirty="0">
              <a:latin typeface="Calibri" pitchFamily="-112" charset="0"/>
              <a:ea typeface="Calibri" pitchFamily="-112" charset="0"/>
              <a:cs typeface="Calibri" pitchFamily="-112" charset="0"/>
            </a:endParaRPr>
          </a:p>
          <a:p>
            <a:pPr algn="l"/>
            <a:endParaRPr lang="en-US" sz="1200" dirty="0" smtClean="0">
              <a:solidFill>
                <a:srgbClr val="0099CC"/>
              </a:solidFill>
              <a:latin typeface="Calibri" pitchFamily="-112" charset="0"/>
              <a:ea typeface="Calibri" pitchFamily="-112" charset="0"/>
              <a:cs typeface="Calibri" pitchFamily="-112" charset="0"/>
            </a:endParaRPr>
          </a:p>
          <a:p>
            <a:pPr algn="ctr"/>
            <a:r>
              <a:rPr lang="en-US" sz="1200" dirty="0" smtClean="0">
                <a:solidFill>
                  <a:srgbClr val="0099CC"/>
                </a:solidFill>
                <a:latin typeface="Calibri" pitchFamily="-112" charset="0"/>
                <a:ea typeface="Calibri" pitchFamily="-112" charset="0"/>
                <a:cs typeface="Calibri" pitchFamily="-112" charset="0"/>
              </a:rPr>
              <a:t> </a:t>
            </a:r>
            <a:r>
              <a:rPr lang="en-US" sz="2000" dirty="0" smtClean="0">
                <a:solidFill>
                  <a:srgbClr val="0099CC"/>
                </a:solidFill>
                <a:latin typeface="Calibri" pitchFamily="-112" charset="0"/>
                <a:ea typeface="Calibri" pitchFamily="-112" charset="0"/>
                <a:cs typeface="Calibri" pitchFamily="-112" charset="0"/>
              </a:rPr>
              <a:t>Blue = Non PLTL        </a:t>
            </a:r>
            <a:r>
              <a:rPr lang="en-US" sz="2000" dirty="0" smtClean="0">
                <a:solidFill>
                  <a:srgbClr val="FF0000"/>
                </a:solidFill>
                <a:latin typeface="Calibri" pitchFamily="-112" charset="0"/>
                <a:ea typeface="Calibri" pitchFamily="-112" charset="0"/>
                <a:cs typeface="Calibri" pitchFamily="-112" charset="0"/>
              </a:rPr>
              <a:t>Red = PLTL</a:t>
            </a:r>
            <a:endParaRPr lang="en-US" sz="2000" dirty="0"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7771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Life health sciences internships (LHSI)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Targets 2</a:t>
            </a:r>
            <a:r>
              <a:rPr lang="en-US" baseline="30000" dirty="0" smtClean="0"/>
              <a:t>nd</a:t>
            </a:r>
            <a:r>
              <a:rPr lang="en-US" dirty="0" smtClean="0"/>
              <a:t> &amp; 3</a:t>
            </a:r>
            <a:r>
              <a:rPr lang="en-US" baseline="30000" dirty="0" smtClean="0"/>
              <a:t>rd</a:t>
            </a:r>
            <a:r>
              <a:rPr lang="en-US" dirty="0" smtClean="0"/>
              <a:t> year students, is selective</a:t>
            </a:r>
          </a:p>
          <a:p>
            <a:pPr>
              <a:buFont typeface="Arial"/>
              <a:buChar char="•"/>
            </a:pPr>
            <a:r>
              <a:rPr lang="en-US" dirty="0" smtClean="0"/>
              <a:t>Leverages campus strengths and foci</a:t>
            </a:r>
          </a:p>
          <a:p>
            <a:pPr>
              <a:buFont typeface="Arial"/>
              <a:buChar char="•"/>
            </a:pPr>
            <a:r>
              <a:rPr lang="en-US" dirty="0" smtClean="0"/>
              <a:t>Collaboration: Biology and IUSM</a:t>
            </a:r>
          </a:p>
          <a:p>
            <a:pPr>
              <a:buFont typeface="Arial"/>
              <a:buChar char="•"/>
            </a:pPr>
            <a:r>
              <a:rPr lang="en-US" dirty="0" smtClean="0"/>
              <a:t>Funded by CTE ($250K in base)</a:t>
            </a:r>
          </a:p>
          <a:p>
            <a:pPr>
              <a:buFont typeface="Arial"/>
              <a:buChar char="•"/>
            </a:pPr>
            <a:r>
              <a:rPr lang="en-US" dirty="0" smtClean="0"/>
              <a:t>$10/hr. for 10 hr./wk. in a professional school 	setting: med, dent, pharm, </a:t>
            </a:r>
            <a:r>
              <a:rPr lang="en-US" dirty="0" err="1" smtClean="0"/>
              <a:t>optom</a:t>
            </a:r>
            <a:r>
              <a:rPr lang="en-US" dirty="0" smtClean="0"/>
              <a:t>, PT, OT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S</a:t>
            </a:r>
            <a:r>
              <a:rPr lang="en-US" dirty="0" smtClean="0"/>
              <a:t>upported ~50 students per year, additional $ 	now allow 70/year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6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lhsi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Participants must have at least 3.0 in their major and plan to attend a professional school.</a:t>
            </a:r>
          </a:p>
          <a:p>
            <a:pPr marL="0" indent="0">
              <a:buNone/>
            </a:pPr>
            <a:r>
              <a:rPr lang="en-US" dirty="0" smtClean="0"/>
              <a:t>LHSI is seen as a prestigious CV builder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EFFICACY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1. From 2007-2013 98% have graduated or continued (retained) </a:t>
            </a:r>
            <a:r>
              <a:rPr lang="en-US" dirty="0"/>
              <a:t>b</a:t>
            </a:r>
            <a:r>
              <a:rPr lang="en-US" dirty="0" smtClean="0"/>
              <a:t>eyond their internship.</a:t>
            </a:r>
          </a:p>
          <a:p>
            <a:pPr marL="0" indent="0">
              <a:buNone/>
            </a:pPr>
            <a:r>
              <a:rPr lang="en-US" dirty="0" smtClean="0"/>
              <a:t>2. 6 (2%) have left/dropped out</a:t>
            </a:r>
          </a:p>
          <a:p>
            <a:pPr marL="0" indent="0">
              <a:buNone/>
            </a:pPr>
            <a:r>
              <a:rPr lang="en-US" dirty="0" smtClean="0"/>
              <a:t>3. 92/179 grads are in IU Grad/Prof programs</a:t>
            </a:r>
          </a:p>
        </p:txBody>
      </p:sp>
    </p:spTree>
    <p:extLst>
      <p:ext uri="{BB962C8B-B14F-4D97-AF65-F5344CB8AC3E}">
        <p14:creationId xmlns:p14="http://schemas.microsoft.com/office/powerpoint/2010/main" val="958737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Unexpected </a:t>
            </a:r>
            <a:r>
              <a:rPr lang="en-US" b="1" dirty="0" err="1" smtClean="0"/>
              <a:t>BeneFits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LHSI and FWP now promoted in campus recruitment efforts for high ability students.</a:t>
            </a:r>
          </a:p>
          <a:p>
            <a:r>
              <a:rPr lang="en-US" dirty="0" smtClean="0"/>
              <a:t>Increased credibility for undergraduates applying to our professional schools.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71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Recommendations for chairs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Ø"/>
            </a:pPr>
            <a:r>
              <a:rPr lang="en-US" dirty="0" smtClean="0"/>
              <a:t>Establish credibility and support regarding retention with faculty by citing its fiscal, reputational and political impact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Participate in campus initiatives that make sense for the department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Create in-house programs where appropriate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Support and highlight the work of faculty who participate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044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Recommendations for chairs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Ø"/>
            </a:pPr>
            <a:r>
              <a:rPr lang="en-US" dirty="0" smtClean="0"/>
              <a:t>Make arrangements  to share the rewards of programs and efforts that work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Keep the issue “alive”; regularly report on campus and department progress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WHAT BRINGS YOU TO THIS SESSION?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6497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Contacts for those who get the credit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TLC</a:t>
            </a:r>
            <a:r>
              <a:rPr lang="en-US" dirty="0" smtClean="0"/>
              <a:t>: Lauren </a:t>
            </a:r>
            <a:r>
              <a:rPr lang="en-US" dirty="0" err="1" smtClean="0"/>
              <a:t>Chism</a:t>
            </a:r>
            <a:r>
              <a:rPr lang="en-US" dirty="0" smtClean="0"/>
              <a:t>, </a:t>
            </a:r>
            <a:r>
              <a:rPr lang="en-US" dirty="0" err="1" smtClean="0"/>
              <a:t>lchism@iupui.edu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SB</a:t>
            </a:r>
            <a:r>
              <a:rPr lang="en-US" dirty="0" smtClean="0"/>
              <a:t>: Heather Bowman, </a:t>
            </a:r>
            <a:r>
              <a:rPr lang="en-US" dirty="0" err="1" smtClean="0"/>
              <a:t>hebowman@iupui.edu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solidFill>
                  <a:srgbClr val="C17529"/>
                </a:solidFill>
              </a:rPr>
              <a:t>ePDP</a:t>
            </a:r>
            <a:r>
              <a:rPr lang="en-US" dirty="0" smtClean="0"/>
              <a:t>: Cathy </a:t>
            </a:r>
            <a:r>
              <a:rPr lang="en-US" dirty="0" err="1" smtClean="0"/>
              <a:t>Buyarski</a:t>
            </a:r>
            <a:r>
              <a:rPr lang="en-US" dirty="0" smtClean="0"/>
              <a:t>, </a:t>
            </a:r>
            <a:r>
              <a:rPr lang="en-US" dirty="0" err="1" smtClean="0"/>
              <a:t>cbuyarsk@iupui.edu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21CSSP</a:t>
            </a:r>
            <a:r>
              <a:rPr lang="en-US" dirty="0" smtClean="0"/>
              <a:t>: Phyllis Washington, </a:t>
            </a:r>
            <a:r>
              <a:rPr lang="en-US" dirty="0" err="1" smtClean="0"/>
              <a:t>phwashin@iupui.edu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DEAP</a:t>
            </a:r>
            <a:r>
              <a:rPr lang="en-US" dirty="0" smtClean="0"/>
              <a:t>: Eric Williams</a:t>
            </a:r>
            <a:r>
              <a:rPr lang="en-US" smtClean="0"/>
              <a:t>, @</a:t>
            </a:r>
            <a:r>
              <a:rPr lang="en-US" dirty="0" err="1" smtClean="0"/>
              <a:t>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FWP</a:t>
            </a:r>
            <a:r>
              <a:rPr lang="en-US" dirty="0" smtClean="0"/>
              <a:t>: Doug Lees, </a:t>
            </a:r>
            <a:r>
              <a:rPr lang="en-US" dirty="0" err="1" smtClean="0"/>
              <a:t>nlees@iupui.edu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PLTL</a:t>
            </a:r>
            <a:r>
              <a:rPr lang="en-US" dirty="0" smtClean="0"/>
              <a:t>: Lin Zhu, zhu2@iupiui.edu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LHSI</a:t>
            </a:r>
            <a:r>
              <a:rPr lang="en-US" dirty="0" smtClean="0"/>
              <a:t>: Brandi Gilbert, </a:t>
            </a:r>
            <a:r>
              <a:rPr lang="en-US" dirty="0" err="1" smtClean="0"/>
              <a:t>brgilber@iupui.edu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311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Additional information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TLC, SB, </a:t>
            </a:r>
            <a:r>
              <a:rPr lang="en-US" dirty="0" err="1" smtClean="0"/>
              <a:t>ePDP</a:t>
            </a:r>
            <a:r>
              <a:rPr lang="en-US" dirty="0" smtClean="0"/>
              <a:t>, 21CSSP and DEAP: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u="sng" dirty="0">
                <a:hlinkClick r:id="rId2"/>
              </a:rPr>
              <a:t>https://uc.iupui.edu/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(Tabs: Undergraduate </a:t>
            </a:r>
            <a:r>
              <a:rPr lang="en-US" dirty="0"/>
              <a:t>E</a:t>
            </a:r>
            <a:r>
              <a:rPr lang="en-US" dirty="0" smtClean="0"/>
              <a:t>ducation and Student Services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LHSI: </a:t>
            </a:r>
            <a:r>
              <a:rPr lang="en-US" u="sng" dirty="0">
                <a:hlinkClick r:id="rId3"/>
              </a:rPr>
              <a:t>http://www.iupui.edu/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(enter LHSI in </a:t>
            </a:r>
            <a:r>
              <a:rPr lang="en-US" i="1" dirty="0" smtClean="0"/>
              <a:t>Search</a:t>
            </a:r>
            <a:r>
              <a:rPr lang="en-US" dirty="0" smtClean="0"/>
              <a:t> box)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254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Session 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Defining “retention” in both specific and general terms</a:t>
            </a:r>
          </a:p>
          <a:p>
            <a:pPr>
              <a:buNone/>
            </a:pPr>
            <a:r>
              <a:rPr lang="en-US" dirty="0" smtClean="0"/>
              <a:t>Remind everyone why chairs should care</a:t>
            </a:r>
          </a:p>
          <a:p>
            <a:pPr>
              <a:buNone/>
            </a:pPr>
            <a:r>
              <a:rPr lang="en-US" dirty="0" smtClean="0"/>
              <a:t>Provide examples of campus-level programs (general and targeted) that work</a:t>
            </a:r>
          </a:p>
          <a:p>
            <a:pPr>
              <a:buNone/>
            </a:pPr>
            <a:r>
              <a:rPr lang="en-US" dirty="0" smtClean="0"/>
              <a:t>Provide examples of local (department-level) programs that work in year one and beyond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retention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“THE retention rate” is defined as the persistence of fall, full-time, first-time freshmen to the next fall.</a:t>
            </a:r>
          </a:p>
          <a:p>
            <a:pPr>
              <a:buNone/>
            </a:pPr>
            <a:r>
              <a:rPr lang="en-US" dirty="0" smtClean="0"/>
              <a:t>	(excludes transfers, part-timers, spring beginners)</a:t>
            </a:r>
          </a:p>
          <a:p>
            <a:pPr>
              <a:buNone/>
            </a:pPr>
            <a:r>
              <a:rPr lang="en-US" dirty="0" smtClean="0"/>
              <a:t>Also used generally to measure persistence to graduation.</a:t>
            </a:r>
          </a:p>
          <a:p>
            <a:pPr>
              <a:buNone/>
            </a:pPr>
            <a:r>
              <a:rPr lang="en-US" dirty="0" smtClean="0"/>
              <a:t>Is closely linked to academic success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Why does  retention matter?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6942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1. It </a:t>
            </a:r>
            <a:r>
              <a:rPr lang="en-US" dirty="0"/>
              <a:t>is the right thing to do!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Fiscal: lost income/reduced resources 	replacement costs; unused capacity, impact 	on performance-based funding</a:t>
            </a:r>
          </a:p>
          <a:p>
            <a:pPr marL="514350" indent="-514350">
              <a:buNone/>
            </a:pPr>
            <a:r>
              <a:rPr lang="en-US" dirty="0"/>
              <a:t>3</a:t>
            </a:r>
            <a:r>
              <a:rPr lang="en-US" dirty="0" smtClean="0"/>
              <a:t>. Negative recruitment impact; students and parents know!</a:t>
            </a:r>
          </a:p>
          <a:p>
            <a:pPr marL="514350" indent="-514350">
              <a:buNone/>
            </a:pPr>
            <a:r>
              <a:rPr lang="en-US" dirty="0" smtClean="0"/>
              <a:t>4. Damages the graduation rate</a:t>
            </a:r>
          </a:p>
          <a:p>
            <a:pPr marL="514350" indent="-514350">
              <a:buNone/>
            </a:pPr>
            <a:r>
              <a:rPr lang="en-US" dirty="0" smtClean="0"/>
              <a:t>5. Reputation damaged; national rankings</a:t>
            </a:r>
          </a:p>
          <a:p>
            <a:pPr marL="514350" indent="-514350">
              <a:buNone/>
            </a:pPr>
            <a:r>
              <a:rPr lang="en-US" dirty="0" smtClean="0"/>
              <a:t>6. Political; public investment, state support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Chair leadership challenges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Establishing credibility for the venture</a:t>
            </a:r>
          </a:p>
          <a:p>
            <a:pPr>
              <a:buFont typeface="Arial"/>
              <a:buChar char="•"/>
            </a:pPr>
            <a:r>
              <a:rPr lang="en-US" dirty="0" smtClean="0"/>
              <a:t>Gaining faculty buy-in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reducing criticism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promoting active participation</a:t>
            </a:r>
          </a:p>
          <a:p>
            <a:pPr>
              <a:buFont typeface="Arial"/>
              <a:buChar char="•"/>
            </a:pPr>
            <a:r>
              <a:rPr lang="en-US" dirty="0" smtClean="0"/>
              <a:t>Balancing resources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faculty and staff time &amp; energy, fiscal</a:t>
            </a:r>
          </a:p>
          <a:p>
            <a:pPr>
              <a:buFont typeface="Arial"/>
              <a:buChar char="•"/>
            </a:pPr>
            <a:r>
              <a:rPr lang="en-US" dirty="0" smtClean="0"/>
              <a:t>Working with higher administration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sharing the rewards of success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978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Campus-level Programs through University College (</a:t>
            </a:r>
            <a:r>
              <a:rPr lang="en-US" b="1" dirty="0" err="1" smtClean="0"/>
              <a:t>uc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General audience:</a:t>
            </a:r>
          </a:p>
          <a:p>
            <a:pPr>
              <a:buNone/>
            </a:pPr>
            <a:r>
              <a:rPr lang="en-US" dirty="0" smtClean="0"/>
              <a:t>	Themed Learning Communities; </a:t>
            </a:r>
            <a:r>
              <a:rPr lang="en-US" dirty="0" smtClean="0">
                <a:solidFill>
                  <a:srgbClr val="C17529"/>
                </a:solidFill>
              </a:rPr>
              <a:t>TLC</a:t>
            </a:r>
          </a:p>
          <a:p>
            <a:pPr>
              <a:buNone/>
            </a:pPr>
            <a:r>
              <a:rPr lang="en-US" dirty="0" smtClean="0"/>
              <a:t>	Summer Bridge; </a:t>
            </a:r>
            <a:r>
              <a:rPr lang="en-US" dirty="0" smtClean="0">
                <a:solidFill>
                  <a:srgbClr val="C17529"/>
                </a:solidFill>
              </a:rPr>
              <a:t>SB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</a:t>
            </a:r>
            <a:r>
              <a:rPr lang="en-US" dirty="0" smtClean="0"/>
              <a:t>-Personal Development Portfolio; </a:t>
            </a:r>
            <a:r>
              <a:rPr lang="en-US" dirty="0" err="1" smtClean="0">
                <a:solidFill>
                  <a:srgbClr val="C17529"/>
                </a:solidFill>
              </a:rPr>
              <a:t>ePDP</a:t>
            </a:r>
            <a:endParaRPr lang="en-US" dirty="0" smtClean="0">
              <a:solidFill>
                <a:srgbClr val="C17529"/>
              </a:solidFill>
            </a:endParaRPr>
          </a:p>
          <a:p>
            <a:pPr>
              <a:buNone/>
            </a:pPr>
            <a:r>
              <a:rPr lang="en-US" dirty="0" smtClean="0"/>
              <a:t>Targeted audiences:</a:t>
            </a:r>
          </a:p>
          <a:p>
            <a:pPr>
              <a:buNone/>
            </a:pPr>
            <a:r>
              <a:rPr lang="en-US" dirty="0" smtClean="0"/>
              <a:t>	21</a:t>
            </a:r>
            <a:r>
              <a:rPr lang="en-US" baseline="30000" dirty="0" smtClean="0"/>
              <a:t>st</a:t>
            </a:r>
            <a:r>
              <a:rPr lang="en-US" dirty="0" smtClean="0"/>
              <a:t> Century Scholars Support Program; </a:t>
            </a:r>
            <a:r>
              <a:rPr lang="en-US" dirty="0" smtClean="0">
                <a:solidFill>
                  <a:srgbClr val="C17529"/>
                </a:solidFill>
              </a:rPr>
              <a:t>21CSSP</a:t>
            </a:r>
          </a:p>
          <a:p>
            <a:pPr>
              <a:buNone/>
            </a:pPr>
            <a:r>
              <a:rPr lang="en-US" dirty="0" smtClean="0"/>
              <a:t>	Diversity Enrichment &amp; Achievement Program; 	</a:t>
            </a:r>
            <a:r>
              <a:rPr lang="en-US" dirty="0" smtClean="0">
                <a:solidFill>
                  <a:srgbClr val="C17529"/>
                </a:solidFill>
              </a:rPr>
              <a:t>DEAP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Local-level programs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Freshmen Work Program (</a:t>
            </a:r>
            <a:r>
              <a:rPr lang="en-US" dirty="0" smtClean="0">
                <a:solidFill>
                  <a:srgbClr val="C17529"/>
                </a:solidFill>
              </a:rPr>
              <a:t>FWP</a:t>
            </a:r>
            <a:r>
              <a:rPr lang="en-US" dirty="0" smtClean="0"/>
              <a:t>; Biology)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Peer-Led Team Learning  (</a:t>
            </a:r>
            <a:r>
              <a:rPr lang="en-US" dirty="0" smtClean="0">
                <a:solidFill>
                  <a:srgbClr val="C17529"/>
                </a:solidFill>
              </a:rPr>
              <a:t>PLTL</a:t>
            </a:r>
            <a:r>
              <a:rPr lang="en-US" dirty="0" smtClean="0"/>
              <a:t>; Chemistry &amp; Chemical Biology)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Life &amp; Health Sciences Internships (</a:t>
            </a:r>
            <a:r>
              <a:rPr lang="en-US" dirty="0" smtClean="0">
                <a:solidFill>
                  <a:srgbClr val="C17529"/>
                </a:solidFill>
              </a:rPr>
              <a:t>LHSI</a:t>
            </a:r>
            <a:r>
              <a:rPr lang="en-US" dirty="0" smtClean="0"/>
              <a:t>; Biology and the School of Medicine) (sophomore-junior program)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rek">
  <a:themeElements>
    <a:clrScheme name="Custom 1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ヒラギノ角ゴ Pro W6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ＭＳ Ｐゴシック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Studio.thmx</Template>
  <TotalTime>706</TotalTime>
  <Words>1306</Words>
  <Application>Microsoft Macintosh PowerPoint</Application>
  <PresentationFormat>On-screen Show (4:3)</PresentationFormat>
  <Paragraphs>189</Paragraphs>
  <Slides>31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Trek</vt:lpstr>
      <vt:lpstr>Document</vt:lpstr>
      <vt:lpstr>Worksheet</vt:lpstr>
      <vt:lpstr>Creating and supporting BEST PrACTIcES IN STUDENT RETENTION</vt:lpstr>
      <vt:lpstr>Institutional Context</vt:lpstr>
      <vt:lpstr>WHAT BRINGS YOU TO THIS SESSION?</vt:lpstr>
      <vt:lpstr>Session objectives</vt:lpstr>
      <vt:lpstr>retention</vt:lpstr>
      <vt:lpstr>Why does  retention matter?</vt:lpstr>
      <vt:lpstr>Chair leadership challenges</vt:lpstr>
      <vt:lpstr>Campus-level Programs through University College (uc)</vt:lpstr>
      <vt:lpstr>Local-level programs</vt:lpstr>
      <vt:lpstr>Themed Learning Community (TLC)</vt:lpstr>
      <vt:lpstr>TLC examples – fall, 2013</vt:lpstr>
      <vt:lpstr>TLC efficacy</vt:lpstr>
      <vt:lpstr>Summer bridge (sb)</vt:lpstr>
      <vt:lpstr>Summer bridge efficacy</vt:lpstr>
      <vt:lpstr>Electronic personal development portfolio (ePDP)</vt:lpstr>
      <vt:lpstr>epdp efficacy</vt:lpstr>
      <vt:lpstr>21st century scholars support program (21cssp)</vt:lpstr>
      <vt:lpstr>21cssp: characteristics and efficacy</vt:lpstr>
      <vt:lpstr>Diversity enrichment and achievement program (DEAP)</vt:lpstr>
      <vt:lpstr>Deap efficacy</vt:lpstr>
      <vt:lpstr>Freshmen Work Program (FWP)</vt:lpstr>
      <vt:lpstr>FWP</vt:lpstr>
      <vt:lpstr>Peer-led team learning (PLTL)</vt:lpstr>
      <vt:lpstr>PLTL efficacy</vt:lpstr>
      <vt:lpstr>Life health sciences internships (LHSI)</vt:lpstr>
      <vt:lpstr>lhsi</vt:lpstr>
      <vt:lpstr>Unexpected BeneFits</vt:lpstr>
      <vt:lpstr>Recommendations for chairs</vt:lpstr>
      <vt:lpstr>Recommendations for chairs</vt:lpstr>
      <vt:lpstr>Contacts for those who get the credit</vt:lpstr>
      <vt:lpstr>Additional information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PACTICES IN STUDENT RETENTION: THE LEADERSHIP ROLES OF CHAIRS</dc:title>
  <dc:creator>Doug Lees</dc:creator>
  <cp:lastModifiedBy>Doug Lees</cp:lastModifiedBy>
  <cp:revision>73</cp:revision>
  <cp:lastPrinted>2013-12-23T20:17:04Z</cp:lastPrinted>
  <dcterms:created xsi:type="dcterms:W3CDTF">2014-01-02T20:27:51Z</dcterms:created>
  <dcterms:modified xsi:type="dcterms:W3CDTF">2015-02-03T17:42:44Z</dcterms:modified>
</cp:coreProperties>
</file>