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08" r:id="rId2"/>
  </p:sldMasterIdLst>
  <p:notesMasterIdLst>
    <p:notesMasterId r:id="rId24"/>
  </p:notesMasterIdLst>
  <p:handoutMasterIdLst>
    <p:handoutMasterId r:id="rId25"/>
  </p:handoutMasterIdLst>
  <p:sldIdLst>
    <p:sldId id="259" r:id="rId3"/>
    <p:sldId id="260" r:id="rId4"/>
    <p:sldId id="266" r:id="rId5"/>
    <p:sldId id="268" r:id="rId6"/>
    <p:sldId id="269" r:id="rId7"/>
    <p:sldId id="270" r:id="rId8"/>
    <p:sldId id="271" r:id="rId9"/>
    <p:sldId id="272" r:id="rId10"/>
    <p:sldId id="273" r:id="rId11"/>
    <p:sldId id="274" r:id="rId12"/>
    <p:sldId id="275" r:id="rId13"/>
    <p:sldId id="276" r:id="rId14"/>
    <p:sldId id="281" r:id="rId15"/>
    <p:sldId id="282" r:id="rId16"/>
    <p:sldId id="277" r:id="rId17"/>
    <p:sldId id="264" r:id="rId18"/>
    <p:sldId id="265" r:id="rId19"/>
    <p:sldId id="278" r:id="rId20"/>
    <p:sldId id="279" r:id="rId21"/>
    <p:sldId id="280" r:id="rId22"/>
    <p:sldId id="283" r:id="rId23"/>
  </p:sldIdLst>
  <p:sldSz cx="12188825"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3888">
          <p15:clr>
            <a:srgbClr val="A4A3A4"/>
          </p15:clr>
        </p15:guide>
        <p15:guide id="4" orient="horz" pos="321">
          <p15:clr>
            <a:srgbClr val="A4A3A4"/>
          </p15:clr>
        </p15:guide>
        <p15:guide id="5" pos="3839">
          <p15:clr>
            <a:srgbClr val="A4A3A4"/>
          </p15:clr>
        </p15:guide>
        <p15:guide id="6" pos="1007">
          <p15:clr>
            <a:srgbClr val="A4A3A4"/>
          </p15:clr>
        </p15:guide>
        <p15:guide id="7" pos="7173">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howGuides="1">
      <p:cViewPr varScale="1">
        <p:scale>
          <a:sx n="89" d="100"/>
          <a:sy n="89" d="100"/>
        </p:scale>
        <p:origin x="108" y="216"/>
      </p:cViewPr>
      <p:guideLst>
        <p:guide orient="horz" pos="2160"/>
        <p:guide orient="horz" pos="1008"/>
        <p:guide orient="horz" pos="3888"/>
        <p:guide orient="horz" pos="321"/>
        <p:guide pos="3839"/>
        <p:guide pos="1007"/>
        <p:guide pos="7173"/>
      </p:guideLst>
    </p:cSldViewPr>
  </p:slideViewPr>
  <p:notesTextViewPr>
    <p:cViewPr>
      <p:scale>
        <a:sx n="3" d="2"/>
        <a:sy n="3" d="2"/>
      </p:scale>
      <p:origin x="0" y="0"/>
    </p:cViewPr>
  </p:notesTextViewPr>
  <p:notesViewPr>
    <p:cSldViewPr showGuides="1">
      <p:cViewPr varScale="1">
        <p:scale>
          <a:sx n="76" d="100"/>
          <a:sy n="76" d="100"/>
        </p:scale>
        <p:origin x="3264"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BDB7646E-8811-423A-9C42-2CBFADA00A96}" type="datetimeFigureOut">
              <a:rPr lang="en-US" smtClean="0"/>
              <a:t>2/3/2015</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04360E59-1627-4404-ACC5-51C744AB0F27}" type="slidenum">
              <a:rPr lang="en-US" smtClean="0"/>
              <a:t>‹#›</a:t>
            </a:fld>
            <a:endParaRPr lang="en-US"/>
          </a:p>
        </p:txBody>
      </p:sp>
    </p:spTree>
    <p:extLst>
      <p:ext uri="{BB962C8B-B14F-4D97-AF65-F5344CB8AC3E}">
        <p14:creationId xmlns:p14="http://schemas.microsoft.com/office/powerpoint/2010/main" val="5162254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solidFill>
                  <a:schemeClr val="tx1"/>
                </a:solidFill>
              </a:defRPr>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solidFill>
                  <a:schemeClr val="tx1"/>
                </a:solidFill>
              </a:defRPr>
            </a:lvl1pPr>
          </a:lstStyle>
          <a:p>
            <a:fld id="{D677E230-58DD-43ED-96A1-552DDAB53532}" type="datetimeFigureOut">
              <a:rPr lang="en-US" smtClean="0"/>
              <a:pPr/>
              <a:t>2/3/2015</a:t>
            </a:fld>
            <a:endParaRPr lang="en-US"/>
          </a:p>
        </p:txBody>
      </p:sp>
      <p:sp>
        <p:nvSpPr>
          <p:cNvPr id="4" name="Slide Image Placeholder 3"/>
          <p:cNvSpPr>
            <a:spLocks noGrp="1" noRot="1" noChangeAspect="1"/>
          </p:cNvSpPr>
          <p:nvPr>
            <p:ph type="sldImg" idx="2"/>
          </p:nvPr>
        </p:nvSpPr>
        <p:spPr>
          <a:xfrm>
            <a:off x="407988" y="696913"/>
            <a:ext cx="6194425"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solidFill>
                  <a:schemeClr val="tx1"/>
                </a:solidFill>
              </a:defRPr>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solidFill>
                  <a:schemeClr val="tx1"/>
                </a:solidFill>
              </a:defRPr>
            </a:lvl1pPr>
          </a:lstStyle>
          <a:p>
            <a:fld id="{841221E5-7225-48EB-A4EE-420E7BFCF705}" type="slidenum">
              <a:rPr lang="en-US" smtClean="0"/>
              <a:pPr/>
              <a:t>‹#›</a:t>
            </a:fld>
            <a:endParaRPr lang="en-US"/>
          </a:p>
        </p:txBody>
      </p:sp>
    </p:spTree>
    <p:extLst>
      <p:ext uri="{BB962C8B-B14F-4D97-AF65-F5344CB8AC3E}">
        <p14:creationId xmlns:p14="http://schemas.microsoft.com/office/powerpoint/2010/main" val="1556669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200" kern="1200">
        <a:solidFill>
          <a:schemeClr val="tx2"/>
        </a:solidFill>
        <a:latin typeface="+mn-lt"/>
        <a:ea typeface="+mn-ea"/>
        <a:cs typeface="+mn-cs"/>
      </a:defRPr>
    </a:lvl2pPr>
    <a:lvl3pPr marL="914400" algn="l" defTabSz="914400" rtl="0" eaLnBrk="1" latinLnBrk="0" hangingPunct="1">
      <a:defRPr sz="1200" kern="1200">
        <a:solidFill>
          <a:schemeClr val="tx2"/>
        </a:solidFill>
        <a:latin typeface="+mn-lt"/>
        <a:ea typeface="+mn-ea"/>
        <a:cs typeface="+mn-cs"/>
      </a:defRPr>
    </a:lvl3pPr>
    <a:lvl4pPr marL="1371600" algn="l" defTabSz="914400" rtl="0" eaLnBrk="1" latinLnBrk="0" hangingPunct="1">
      <a:defRPr sz="1200" kern="1200">
        <a:solidFill>
          <a:schemeClr val="tx2"/>
        </a:solidFill>
        <a:latin typeface="+mn-lt"/>
        <a:ea typeface="+mn-ea"/>
        <a:cs typeface="+mn-cs"/>
      </a:defRPr>
    </a:lvl4pPr>
    <a:lvl5pPr marL="1828800" algn="l" defTabSz="914400" rtl="0" eaLnBrk="1" latinLnBrk="0" hangingPunct="1">
      <a:defRPr sz="1200" kern="1200">
        <a:solidFill>
          <a:schemeClr val="tx2"/>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41221E5-7225-48EB-A4EE-420E7BFCF705}" type="slidenum">
              <a:rPr lang="en-US" smtClean="0"/>
              <a:pPr/>
              <a:t>1</a:t>
            </a:fld>
            <a:endParaRPr lang="en-US"/>
          </a:p>
        </p:txBody>
      </p:sp>
    </p:spTree>
    <p:extLst>
      <p:ext uri="{BB962C8B-B14F-4D97-AF65-F5344CB8AC3E}">
        <p14:creationId xmlns:p14="http://schemas.microsoft.com/office/powerpoint/2010/main" val="27480741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ltGray">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4699025" y="6356351"/>
            <a:ext cx="1218883" cy="365125"/>
          </a:xfrm>
        </p:spPr>
        <p:txBody>
          <a:bodyPr/>
          <a:lstStyle>
            <a:lvl1pPr>
              <a:defRPr>
                <a:solidFill>
                  <a:schemeClr val="bg1"/>
                </a:solidFill>
              </a:defRPr>
            </a:lvl1pPr>
          </a:lstStyle>
          <a:p>
            <a:fld id="{EA321C1E-F4C4-428E-AB2C-0A968B3AEA02}" type="datetime1">
              <a:rPr lang="en-US" smtClean="0"/>
              <a:t>2/3/2015</a:t>
            </a:fld>
            <a:endParaRPr lang="en-US"/>
          </a:p>
        </p:txBody>
      </p:sp>
      <p:sp>
        <p:nvSpPr>
          <p:cNvPr id="5" name="Footer Placeholder 4"/>
          <p:cNvSpPr>
            <a:spLocks noGrp="1"/>
          </p:cNvSpPr>
          <p:nvPr>
            <p:ph type="ftr" sz="quarter" idx="11"/>
          </p:nvPr>
        </p:nvSpPr>
        <p:spPr>
          <a:xfrm>
            <a:off x="6114708" y="6356351"/>
            <a:ext cx="3974065"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10285571" y="6356351"/>
            <a:ext cx="609441" cy="365125"/>
          </a:xfrm>
        </p:spPr>
        <p:txBody>
          <a:bodyPr/>
          <a:lstStyle>
            <a:lvl1pPr>
              <a:defRPr>
                <a:solidFill>
                  <a:schemeClr val="bg1"/>
                </a:solidFill>
              </a:defRPr>
            </a:lvl1pPr>
          </a:lstStyle>
          <a:p>
            <a:fld id="{7DC1BBB0-96F0-4077-A278-0F3FB5C104D3}" type="slidenum">
              <a:rPr lang="en-US" smtClean="0"/>
              <a:pPr/>
              <a:t>‹#›</a:t>
            </a:fld>
            <a:endParaRPr lang="en-US"/>
          </a:p>
        </p:txBody>
      </p:sp>
      <p:sp>
        <p:nvSpPr>
          <p:cNvPr id="3" name="Subtitle 2"/>
          <p:cNvSpPr>
            <a:spLocks noGrp="1"/>
          </p:cNvSpPr>
          <p:nvPr>
            <p:ph type="subTitle" idx="1"/>
          </p:nvPr>
        </p:nvSpPr>
        <p:spPr>
          <a:xfrm>
            <a:off x="2428669" y="4344915"/>
            <a:ext cx="7516442" cy="1116085"/>
          </a:xfrm>
        </p:spPr>
        <p:txBody>
          <a:bodyPr>
            <a:normAutofit/>
          </a:bodyPr>
          <a:lstStyle>
            <a:lvl1pPr marL="0" indent="0" algn="l">
              <a:spcBef>
                <a:spcPts val="0"/>
              </a:spcBef>
              <a:buNone/>
              <a:defRPr sz="32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2" name="Title 1"/>
          <p:cNvSpPr>
            <a:spLocks noGrp="1"/>
          </p:cNvSpPr>
          <p:nvPr>
            <p:ph type="ctrTitle"/>
          </p:nvPr>
        </p:nvSpPr>
        <p:spPr>
          <a:xfrm>
            <a:off x="2428669" y="1600200"/>
            <a:ext cx="8329031" cy="2680127"/>
          </a:xfrm>
          <a:noFill/>
          <a:effectLst>
            <a:softEdge rad="31750"/>
          </a:effectLst>
        </p:spPr>
        <p:txBody>
          <a:bodyPr anchor="b">
            <a:noAutofit/>
          </a:bodyPr>
          <a:lstStyle>
            <a:lvl1pPr>
              <a:defRPr sz="5400">
                <a:solidFill>
                  <a:schemeClr val="bg1"/>
                </a:solidFill>
              </a:defRPr>
            </a:lvl1pPr>
          </a:lstStyle>
          <a:p>
            <a:r>
              <a:rPr lang="en-US" smtClean="0"/>
              <a:t>Click to edit Master title style</a:t>
            </a:r>
            <a:endParaRPr dirty="0"/>
          </a:p>
        </p:txBody>
      </p:sp>
    </p:spTree>
    <p:extLst>
      <p:ext uri="{BB962C8B-B14F-4D97-AF65-F5344CB8AC3E}">
        <p14:creationId xmlns:p14="http://schemas.microsoft.com/office/powerpoint/2010/main" val="1490988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050183B-2599-4C1D-AD6D-5B16EB7D3C87}" type="datetime1">
              <a:rPr lang="en-US" smtClean="0"/>
              <a:t>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C1BBB0-96F0-4077-A278-0F3FB5C104D3}" type="slidenum">
              <a:rPr lang="en-US" smtClean="0"/>
              <a:t>‹#›</a:t>
            </a:fld>
            <a:endParaRPr lang="en-US"/>
          </a:p>
        </p:txBody>
      </p:sp>
      <p:sp>
        <p:nvSpPr>
          <p:cNvPr id="3" name="Vertical Text Placeholder 2"/>
          <p:cNvSpPr>
            <a:spLocks noGrp="1"/>
          </p:cNvSpPr>
          <p:nvPr>
            <p:ph type="body" orient="vert" idx="1"/>
          </p:nvPr>
        </p:nvSpPr>
        <p:spPr/>
        <p:txBody>
          <a:bodyPr vert="eaVert"/>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1"/>
          <p:cNvSpPr>
            <a:spLocks noGrp="1"/>
          </p:cNvSpPr>
          <p:nvPr>
            <p:ph type="title"/>
          </p:nvPr>
        </p:nvSpPr>
        <p:spPr/>
        <p:txBody>
          <a:bodyPr/>
          <a:lstStyle/>
          <a:p>
            <a:r>
              <a:rPr lang="en-US" smtClean="0"/>
              <a:t>Click to edit Master title style</a:t>
            </a:r>
            <a:endParaRPr/>
          </a:p>
        </p:txBody>
      </p:sp>
    </p:spTree>
    <p:extLst>
      <p:ext uri="{BB962C8B-B14F-4D97-AF65-F5344CB8AC3E}">
        <p14:creationId xmlns:p14="http://schemas.microsoft.com/office/powerpoint/2010/main" val="666161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FB62E89-3582-4B1F-984C-F3ECC7AE9F55}" type="datetime1">
              <a:rPr lang="en-US" smtClean="0"/>
              <a:t>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C1BBB0-96F0-4077-A278-0F3FB5C104D3}" type="slidenum">
              <a:rPr lang="en-US" smtClean="0"/>
              <a:t>‹#›</a:t>
            </a:fld>
            <a:endParaRPr lang="en-US"/>
          </a:p>
        </p:txBody>
      </p:sp>
      <p:sp>
        <p:nvSpPr>
          <p:cNvPr id="3" name="Vertical Text Placeholder 2"/>
          <p:cNvSpPr>
            <a:spLocks noGrp="1"/>
          </p:cNvSpPr>
          <p:nvPr>
            <p:ph type="body" orient="vert" idx="1"/>
          </p:nvPr>
        </p:nvSpPr>
        <p:spPr>
          <a:xfrm>
            <a:off x="1598613" y="685800"/>
            <a:ext cx="7848599"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Vertical Title 1"/>
          <p:cNvSpPr>
            <a:spLocks noGrp="1"/>
          </p:cNvSpPr>
          <p:nvPr>
            <p:ph type="title" orient="vert"/>
          </p:nvPr>
        </p:nvSpPr>
        <p:spPr>
          <a:xfrm>
            <a:off x="9599612" y="685800"/>
            <a:ext cx="1787526" cy="5486400"/>
          </a:xfrm>
        </p:spPr>
        <p:txBody>
          <a:bodyPr vert="eaVert"/>
          <a:lstStyle/>
          <a:p>
            <a:r>
              <a:rPr lang="en-US" smtClean="0"/>
              <a:t>Click to edit Master title style</a:t>
            </a:r>
            <a:endParaRPr/>
          </a:p>
        </p:txBody>
      </p:sp>
    </p:spTree>
    <p:extLst>
      <p:ext uri="{BB962C8B-B14F-4D97-AF65-F5344CB8AC3E}">
        <p14:creationId xmlns:p14="http://schemas.microsoft.com/office/powerpoint/2010/main" val="1917294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54F6C13-54DF-4C1D-865C-61E076D0D04F}" type="datetime1">
              <a:rPr lang="en-US" smtClean="0"/>
              <a:t>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C1BBB0-96F0-4077-A278-0F3FB5C104D3}" type="slidenum">
              <a:rPr lang="en-US" smtClean="0"/>
              <a:t>‹#›</a:t>
            </a:fld>
            <a:endParaRPr lang="en-US"/>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2" name="Title 1"/>
          <p:cNvSpPr>
            <a:spLocks noGrp="1"/>
          </p:cNvSpPr>
          <p:nvPr>
            <p:ph type="title"/>
          </p:nvPr>
        </p:nvSpPr>
        <p:spPr/>
        <p:txBody>
          <a:bodyPr/>
          <a:lstStyle/>
          <a:p>
            <a:r>
              <a:rPr lang="en-US" smtClean="0"/>
              <a:t>Click to edit Master title style</a:t>
            </a:r>
            <a:endParaRPr dirty="0"/>
          </a:p>
        </p:txBody>
      </p:sp>
    </p:spTree>
    <p:extLst>
      <p:ext uri="{BB962C8B-B14F-4D97-AF65-F5344CB8AC3E}">
        <p14:creationId xmlns:p14="http://schemas.microsoft.com/office/powerpoint/2010/main" val="3135529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solidFill>
                  <a:schemeClr val="tx1"/>
                </a:solidFill>
              </a:defRPr>
            </a:lvl1pPr>
          </a:lstStyle>
          <a:p>
            <a:fld id="{88C79F7B-F80B-466F-B0C8-AEA3BFB37BF1}" type="datetime1">
              <a:rPr lang="en-US" smtClean="0"/>
              <a:t>2/3/2015</a:t>
            </a:fld>
            <a:endParaRPr lang="en-US"/>
          </a:p>
        </p:txBody>
      </p:sp>
      <p:sp>
        <p:nvSpPr>
          <p:cNvPr id="5" name="Footer Placeholder 4"/>
          <p:cNvSpPr>
            <a:spLocks noGrp="1"/>
          </p:cNvSpPr>
          <p:nvPr>
            <p:ph type="ftr" sz="quarter" idx="11"/>
          </p:nvPr>
        </p:nvSpPr>
        <p:spPr/>
        <p:txBody>
          <a:bodyPr/>
          <a:lstStyle>
            <a:lvl1pPr>
              <a:defRPr>
                <a:solidFill>
                  <a:schemeClr val="tx1"/>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7DC1BBB0-96F0-4077-A278-0F3FB5C104D3}" type="slidenum">
              <a:rPr lang="en-US" smtClean="0"/>
              <a:pPr/>
              <a:t>‹#›</a:t>
            </a:fld>
            <a:endParaRPr lang="en-US"/>
          </a:p>
        </p:txBody>
      </p:sp>
      <p:sp>
        <p:nvSpPr>
          <p:cNvPr id="3" name="Text Placeholder 2"/>
          <p:cNvSpPr>
            <a:spLocks noGrp="1"/>
          </p:cNvSpPr>
          <p:nvPr>
            <p:ph type="body" idx="1"/>
          </p:nvPr>
        </p:nvSpPr>
        <p:spPr>
          <a:xfrm>
            <a:off x="1598613" y="4259996"/>
            <a:ext cx="7264623" cy="1150203"/>
          </a:xfrm>
        </p:spPr>
        <p:txBody>
          <a:bodyPr anchor="t">
            <a:normAutofit/>
          </a:bodyPr>
          <a:lstStyle>
            <a:lvl1pPr marL="0" indent="0">
              <a:spcBef>
                <a:spcPts val="0"/>
              </a:spcBef>
              <a:buNone/>
              <a:defRPr sz="32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2" name="Title 1"/>
          <p:cNvSpPr>
            <a:spLocks noGrp="1"/>
          </p:cNvSpPr>
          <p:nvPr>
            <p:ph type="title"/>
          </p:nvPr>
        </p:nvSpPr>
        <p:spPr>
          <a:xfrm>
            <a:off x="1598613" y="1600201"/>
            <a:ext cx="8283272" cy="2654064"/>
          </a:xfrm>
        </p:spPr>
        <p:txBody>
          <a:bodyPr anchor="b">
            <a:normAutofit/>
          </a:bodyPr>
          <a:lstStyle>
            <a:lvl1pPr algn="l">
              <a:defRPr sz="5400" b="0" cap="none" baseline="0"/>
            </a:lvl1pPr>
          </a:lstStyle>
          <a:p>
            <a:r>
              <a:rPr lang="en-US" smtClean="0"/>
              <a:t>Click to edit Master title style</a:t>
            </a:r>
            <a:endParaRPr/>
          </a:p>
        </p:txBody>
      </p:sp>
    </p:spTree>
    <p:extLst>
      <p:ext uri="{BB962C8B-B14F-4D97-AF65-F5344CB8AC3E}">
        <p14:creationId xmlns:p14="http://schemas.microsoft.com/office/powerpoint/2010/main" val="27749117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6AB0801-7BCB-48C4-8CDC-E750B9A4D358}" type="datetime1">
              <a:rPr lang="en-US" smtClean="0"/>
              <a:t>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C1BBB0-96F0-4077-A278-0F3FB5C104D3}" type="slidenum">
              <a:rPr lang="en-US" smtClean="0"/>
              <a:t>‹#›</a:t>
            </a:fld>
            <a:endParaRPr lang="en-US"/>
          </a:p>
        </p:txBody>
      </p:sp>
      <p:sp>
        <p:nvSpPr>
          <p:cNvPr id="4" name="Content Placeholder 3"/>
          <p:cNvSpPr>
            <a:spLocks noGrp="1"/>
          </p:cNvSpPr>
          <p:nvPr>
            <p:ph sz="half" idx="2"/>
          </p:nvPr>
        </p:nvSpPr>
        <p:spPr>
          <a:xfrm>
            <a:off x="6561651" y="1600200"/>
            <a:ext cx="4814586" cy="4572000"/>
          </a:xfrm>
        </p:spPr>
        <p:txBody>
          <a:bodyPr/>
          <a:lstStyle>
            <a:lvl1pPr>
              <a:defRPr sz="2800"/>
            </a:lvl1pPr>
            <a:lvl2pPr>
              <a:defRPr sz="2400"/>
            </a:lvl2pPr>
            <a:lvl3pPr>
              <a:defRPr sz="2000"/>
            </a:lvl3pPr>
            <a:lvl4pPr>
              <a:defRPr sz="1800"/>
            </a:lvl4pPr>
            <a:lvl5pPr>
              <a:defRPr sz="1800"/>
            </a:lvl5pPr>
            <a:lvl6pPr>
              <a:defRPr sz="1800" baseline="0"/>
            </a:lvl6pPr>
            <a:lvl7pPr>
              <a:defRPr sz="1800" baseline="0"/>
            </a:lvl7pPr>
            <a:lvl8pPr>
              <a:defRPr sz="1800" baseline="0"/>
            </a:lvl8pPr>
            <a:lvl9pPr>
              <a:defRPr sz="18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3" name="Content Placeholder 2"/>
          <p:cNvSpPr>
            <a:spLocks noGrp="1"/>
          </p:cNvSpPr>
          <p:nvPr>
            <p:ph sz="half" idx="1"/>
          </p:nvPr>
        </p:nvSpPr>
        <p:spPr>
          <a:xfrm>
            <a:off x="1593436" y="1600200"/>
            <a:ext cx="4814586"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1"/>
          <p:cNvSpPr>
            <a:spLocks noGrp="1"/>
          </p:cNvSpPr>
          <p:nvPr>
            <p:ph type="title"/>
          </p:nvPr>
        </p:nvSpPr>
        <p:spPr/>
        <p:txBody>
          <a:bodyPr/>
          <a:lstStyle/>
          <a:p>
            <a:r>
              <a:rPr lang="en-US" smtClean="0"/>
              <a:t>Click to edit Master title style</a:t>
            </a:r>
            <a:endParaRPr/>
          </a:p>
        </p:txBody>
      </p:sp>
    </p:spTree>
    <p:extLst>
      <p:ext uri="{BB962C8B-B14F-4D97-AF65-F5344CB8AC3E}">
        <p14:creationId xmlns:p14="http://schemas.microsoft.com/office/powerpoint/2010/main" val="3783401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AC23ED97-2A6F-4771-AFCD-9917647BC800}" type="datetime1">
              <a:rPr lang="en-US" smtClean="0"/>
              <a:t>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C1BBB0-96F0-4077-A278-0F3FB5C104D3}" type="slidenum">
              <a:rPr lang="en-US" smtClean="0"/>
              <a:t>‹#›</a:t>
            </a:fld>
            <a:endParaRPr lang="en-US"/>
          </a:p>
        </p:txBody>
      </p:sp>
      <p:sp>
        <p:nvSpPr>
          <p:cNvPr id="6" name="Content Placeholder 5"/>
          <p:cNvSpPr>
            <a:spLocks noGrp="1"/>
          </p:cNvSpPr>
          <p:nvPr>
            <p:ph sz="quarter" idx="4"/>
          </p:nvPr>
        </p:nvSpPr>
        <p:spPr>
          <a:xfrm>
            <a:off x="6609524" y="2514600"/>
            <a:ext cx="4818888" cy="3655568"/>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6609524" y="1499616"/>
            <a:ext cx="4818888" cy="938784"/>
          </a:xfrm>
        </p:spPr>
        <p:txBody>
          <a:bodyPr anchor="b">
            <a:noAutofit/>
          </a:bodyPr>
          <a:lstStyle>
            <a:lvl1pPr marL="0" indent="0">
              <a:spcBef>
                <a:spcPts val="0"/>
              </a:spcBef>
              <a:buNone/>
              <a:defRPr sz="24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93436" y="2514706"/>
            <a:ext cx="4814586" cy="3657493"/>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baseline="0"/>
            </a:lvl8pPr>
            <a:lvl9pPr>
              <a:defRPr sz="16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3" name="Text Placeholder 2"/>
          <p:cNvSpPr>
            <a:spLocks noGrp="1"/>
          </p:cNvSpPr>
          <p:nvPr>
            <p:ph type="body" idx="1"/>
          </p:nvPr>
        </p:nvSpPr>
        <p:spPr>
          <a:xfrm>
            <a:off x="1593436" y="1499616"/>
            <a:ext cx="4818888" cy="938784"/>
          </a:xfrm>
        </p:spPr>
        <p:txBody>
          <a:bodyPr anchor="b">
            <a:noAutofit/>
          </a:bodyPr>
          <a:lstStyle>
            <a:lvl1pPr marL="0" indent="0">
              <a:spcBef>
                <a:spcPts val="0"/>
              </a:spcBef>
              <a:buNone/>
              <a:defRPr sz="24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 name="Title 1"/>
          <p:cNvSpPr>
            <a:spLocks noGrp="1"/>
          </p:cNvSpPr>
          <p:nvPr>
            <p:ph type="title"/>
          </p:nvPr>
        </p:nvSpPr>
        <p:spPr>
          <a:xfrm>
            <a:off x="1593436" y="177800"/>
            <a:ext cx="9782801" cy="1239837"/>
          </a:xfrm>
        </p:spPr>
        <p:txBody>
          <a:bodyPr/>
          <a:lstStyle>
            <a:lvl1pPr>
              <a:defRPr/>
            </a:lvl1pPr>
          </a:lstStyle>
          <a:p>
            <a:r>
              <a:rPr lang="en-US" smtClean="0"/>
              <a:t>Click to edit Master title style</a:t>
            </a:r>
            <a:endParaRPr/>
          </a:p>
        </p:txBody>
      </p:sp>
    </p:spTree>
    <p:extLst>
      <p:ext uri="{BB962C8B-B14F-4D97-AF65-F5344CB8AC3E}">
        <p14:creationId xmlns:p14="http://schemas.microsoft.com/office/powerpoint/2010/main" val="35459501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45C437A-0FE7-4C86-BFB0-B6B8407562F9}" type="datetime1">
              <a:rPr lang="en-US" smtClean="0"/>
              <a:t>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C1BBB0-96F0-4077-A278-0F3FB5C104D3}" type="slidenum">
              <a:rPr lang="en-US" smtClean="0"/>
              <a:t>‹#›</a:t>
            </a:fld>
            <a:endParaRPr lang="en-US"/>
          </a:p>
        </p:txBody>
      </p:sp>
      <p:sp>
        <p:nvSpPr>
          <p:cNvPr id="2" name="Title 1"/>
          <p:cNvSpPr>
            <a:spLocks noGrp="1"/>
          </p:cNvSpPr>
          <p:nvPr>
            <p:ph type="title"/>
          </p:nvPr>
        </p:nvSpPr>
        <p:spPr/>
        <p:txBody>
          <a:bodyPr/>
          <a:lstStyle/>
          <a:p>
            <a:r>
              <a:rPr lang="en-US" smtClean="0"/>
              <a:t>Click to edit Master title style</a:t>
            </a:r>
            <a:endParaRPr/>
          </a:p>
        </p:txBody>
      </p:sp>
    </p:spTree>
    <p:extLst>
      <p:ext uri="{BB962C8B-B14F-4D97-AF65-F5344CB8AC3E}">
        <p14:creationId xmlns:p14="http://schemas.microsoft.com/office/powerpoint/2010/main" val="21216795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C697BB-4962-43D1-8FB7-F31ABEEF66A1}" type="datetime1">
              <a:rPr lang="en-US" smtClean="0"/>
              <a:t>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lvl1pPr>
              <a:defRPr>
                <a:solidFill>
                  <a:schemeClr val="bg1"/>
                </a:solidFill>
              </a:defRPr>
            </a:lvl1pPr>
          </a:lstStyle>
          <a:p>
            <a:fld id="{7DC1BBB0-96F0-4077-A278-0F3FB5C104D3}" type="slidenum">
              <a:rPr lang="en-US" smtClean="0"/>
              <a:pPr/>
              <a:t>‹#›</a:t>
            </a:fld>
            <a:endParaRPr lang="en-US"/>
          </a:p>
        </p:txBody>
      </p:sp>
    </p:spTree>
    <p:extLst>
      <p:ext uri="{BB962C8B-B14F-4D97-AF65-F5344CB8AC3E}">
        <p14:creationId xmlns:p14="http://schemas.microsoft.com/office/powerpoint/2010/main" val="3566178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6098"/>
            <a:ext cx="12188825" cy="6858000"/>
          </a:xfrm>
          <a:prstGeom prst="rect">
            <a:avLst/>
          </a:prstGeom>
        </p:spPr>
      </p:pic>
      <p:sp>
        <p:nvSpPr>
          <p:cNvPr id="5" name="Date Placeholder 4"/>
          <p:cNvSpPr>
            <a:spLocks noGrp="1"/>
          </p:cNvSpPr>
          <p:nvPr>
            <p:ph type="dt" sz="half" idx="10"/>
          </p:nvPr>
        </p:nvSpPr>
        <p:spPr/>
        <p:txBody>
          <a:bodyPr/>
          <a:lstStyle/>
          <a:p>
            <a:fld id="{FE118707-E6E5-4948-AA0F-51CA07925AE1}" type="datetime1">
              <a:rPr lang="en-US" smtClean="0"/>
              <a:t>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C1BBB0-96F0-4077-A278-0F3FB5C104D3}" type="slidenum">
              <a:rPr lang="en-US" smtClean="0"/>
              <a:t>‹#›</a:t>
            </a:fld>
            <a:endParaRPr lang="en-US"/>
          </a:p>
        </p:txBody>
      </p:sp>
      <p:sp>
        <p:nvSpPr>
          <p:cNvPr id="3" name="Content Placeholder 2"/>
          <p:cNvSpPr>
            <a:spLocks noGrp="1"/>
          </p:cNvSpPr>
          <p:nvPr>
            <p:ph idx="1"/>
          </p:nvPr>
        </p:nvSpPr>
        <p:spPr>
          <a:xfrm>
            <a:off x="5232426" y="482600"/>
            <a:ext cx="6195986" cy="5689600"/>
          </a:xfrm>
        </p:spPr>
        <p:txBody>
          <a:bodyPr>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baseline="0"/>
            </a:lvl8pPr>
            <a:lvl9pPr>
              <a:defRPr sz="18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bwMode="white">
          <a:xfrm>
            <a:off x="1598612" y="1828800"/>
            <a:ext cx="3293422" cy="4343400"/>
          </a:xfrm>
        </p:spPr>
        <p:txBody>
          <a:bodyPr>
            <a:normAutofit/>
          </a:bodyPr>
          <a:lstStyle>
            <a:lvl1pPr marL="0" indent="0">
              <a:buNone/>
              <a:defRPr sz="20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bwMode="white">
          <a:xfrm>
            <a:off x="1598612" y="381000"/>
            <a:ext cx="3293422" cy="1371600"/>
          </a:xfrm>
        </p:spPr>
        <p:txBody>
          <a:bodyPr anchor="b">
            <a:normAutofit/>
          </a:bodyPr>
          <a:lstStyle>
            <a:lvl1pPr algn="l">
              <a:defRPr sz="2800" b="0" cap="all" baseline="0">
                <a:solidFill>
                  <a:schemeClr val="tx2"/>
                </a:solidFill>
              </a:defRPr>
            </a:lvl1pPr>
          </a:lstStyle>
          <a:p>
            <a:r>
              <a:rPr lang="en-US" smtClean="0"/>
              <a:t>Click to edit Master title style</a:t>
            </a:r>
            <a:endParaRPr dirty="0"/>
          </a:p>
        </p:txBody>
      </p:sp>
    </p:spTree>
    <p:extLst>
      <p:ext uri="{BB962C8B-B14F-4D97-AF65-F5344CB8AC3E}">
        <p14:creationId xmlns:p14="http://schemas.microsoft.com/office/powerpoint/2010/main" val="31118994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5103812" y="0"/>
            <a:ext cx="63246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
        <p:nvSpPr>
          <p:cNvPr id="5" name="Date Placeholder 4"/>
          <p:cNvSpPr>
            <a:spLocks noGrp="1"/>
          </p:cNvSpPr>
          <p:nvPr>
            <p:ph type="dt" sz="half" idx="10"/>
          </p:nvPr>
        </p:nvSpPr>
        <p:spPr/>
        <p:txBody>
          <a:bodyPr/>
          <a:lstStyle/>
          <a:p>
            <a:fld id="{EAD71185-418D-40F3-80A2-3798EF34B440}" type="datetime1">
              <a:rPr lang="en-US" smtClean="0"/>
              <a:t>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C1BBB0-96F0-4077-A278-0F3FB5C104D3}" type="slidenum">
              <a:rPr lang="en-US" smtClean="0"/>
              <a:t>‹#›</a:t>
            </a:fld>
            <a:endParaRPr lang="en-US"/>
          </a:p>
        </p:txBody>
      </p:sp>
      <p:sp>
        <p:nvSpPr>
          <p:cNvPr id="3" name="Picture Placeholder 2"/>
          <p:cNvSpPr>
            <a:spLocks noGrp="1"/>
          </p:cNvSpPr>
          <p:nvPr>
            <p:ph type="pic" idx="1"/>
          </p:nvPr>
        </p:nvSpPr>
        <p:spPr bwMode="auto">
          <a:xfrm>
            <a:off x="5232426" y="482600"/>
            <a:ext cx="6043586" cy="5689600"/>
          </a:xfrm>
          <a:ln w="19050">
            <a:solidFill>
              <a:schemeClr val="bg1"/>
            </a:solidFill>
          </a:ln>
        </p:spPr>
        <p:txBody>
          <a:bodyPr>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1616718" y="1828800"/>
            <a:ext cx="3293422" cy="4343400"/>
          </a:xfrm>
        </p:spPr>
        <p:txBody>
          <a:bodyPr>
            <a:normAutofit/>
          </a:bodyPr>
          <a:lstStyle>
            <a:lvl1pPr marL="0" indent="0">
              <a:buNone/>
              <a:defRPr sz="20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1616718" y="381000"/>
            <a:ext cx="3293422" cy="1371600"/>
          </a:xfrm>
        </p:spPr>
        <p:txBody>
          <a:bodyPr anchor="b">
            <a:normAutofit/>
          </a:bodyPr>
          <a:lstStyle>
            <a:lvl1pPr algn="l">
              <a:defRPr sz="2800" b="0" cap="all" baseline="0">
                <a:solidFill>
                  <a:schemeClr val="tx1">
                    <a:lumMod val="75000"/>
                  </a:schemeClr>
                </a:solidFill>
              </a:defRPr>
            </a:lvl1pPr>
          </a:lstStyle>
          <a:p>
            <a:r>
              <a:rPr lang="en-US" smtClean="0"/>
              <a:t>Click to edit Master title style</a:t>
            </a:r>
            <a:endParaRPr dirty="0"/>
          </a:p>
        </p:txBody>
      </p:sp>
      <p:sp>
        <p:nvSpPr>
          <p:cNvPr id="9" name="Rectangle 8"/>
          <p:cNvSpPr/>
          <p:nvPr userDrawn="1"/>
        </p:nvSpPr>
        <p:spPr>
          <a:xfrm>
            <a:off x="5103812" y="0"/>
            <a:ext cx="632460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a:endParaRPr/>
          </a:p>
        </p:txBody>
      </p:sp>
    </p:spTree>
    <p:extLst>
      <p:ext uri="{BB962C8B-B14F-4D97-AF65-F5344CB8AC3E}">
        <p14:creationId xmlns:p14="http://schemas.microsoft.com/office/powerpoint/2010/main" val="13570388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blipFill dpi="0" rotWithShape="1">
          <a:blip r:embed="rId13">
            <a:lum/>
          </a:blip>
          <a:srcRect/>
          <a:stretch>
            <a:fillRect t="-17000" b="-17000"/>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5180250" y="6316091"/>
            <a:ext cx="1218883" cy="365125"/>
          </a:xfrm>
          <a:prstGeom prst="rect">
            <a:avLst/>
          </a:prstGeom>
        </p:spPr>
        <p:txBody>
          <a:bodyPr vert="horz" lIns="91440" tIns="45720" rIns="91440" bIns="45720" rtlCol="0" anchor="ctr"/>
          <a:lstStyle>
            <a:lvl1pPr algn="l">
              <a:defRPr sz="1200" cap="all" baseline="0">
                <a:solidFill>
                  <a:schemeClr val="tx1">
                    <a:lumMod val="60000"/>
                    <a:lumOff val="40000"/>
                  </a:schemeClr>
                </a:solidFill>
              </a:defRPr>
            </a:lvl1pPr>
          </a:lstStyle>
          <a:p>
            <a:fld id="{41ECAE35-1C35-4D77-9B3D-53EF4C69F436}" type="datetime1">
              <a:rPr lang="en-US" smtClean="0"/>
              <a:t>2/3/2015</a:t>
            </a:fld>
            <a:endParaRPr lang="en-US"/>
          </a:p>
        </p:txBody>
      </p:sp>
      <p:sp>
        <p:nvSpPr>
          <p:cNvPr id="5" name="Footer Placeholder 4"/>
          <p:cNvSpPr>
            <a:spLocks noGrp="1"/>
          </p:cNvSpPr>
          <p:nvPr>
            <p:ph type="ftr" sz="quarter" idx="3"/>
          </p:nvPr>
        </p:nvSpPr>
        <p:spPr>
          <a:xfrm>
            <a:off x="6595933" y="6316091"/>
            <a:ext cx="3974065" cy="365125"/>
          </a:xfrm>
          <a:prstGeom prst="rect">
            <a:avLst/>
          </a:prstGeom>
        </p:spPr>
        <p:txBody>
          <a:bodyPr vert="horz" lIns="91440" tIns="45720" rIns="91440" bIns="45720" rtlCol="0" anchor="ctr"/>
          <a:lstStyle>
            <a:lvl1pPr algn="ctr">
              <a:defRPr sz="1200" cap="all" baseline="0">
                <a:solidFill>
                  <a:schemeClr val="tx1">
                    <a:lumMod val="60000"/>
                    <a:lumOff val="40000"/>
                  </a:schemeClr>
                </a:solidFill>
              </a:defRPr>
            </a:lvl1pPr>
          </a:lstStyle>
          <a:p>
            <a:endParaRPr lang="en-US"/>
          </a:p>
        </p:txBody>
      </p:sp>
      <p:sp>
        <p:nvSpPr>
          <p:cNvPr id="6" name="Slide Number Placeholder 5"/>
          <p:cNvSpPr>
            <a:spLocks noGrp="1"/>
          </p:cNvSpPr>
          <p:nvPr>
            <p:ph type="sldNum" sz="quarter" idx="4"/>
          </p:nvPr>
        </p:nvSpPr>
        <p:spPr>
          <a:xfrm>
            <a:off x="10766796" y="6316091"/>
            <a:ext cx="609441" cy="365125"/>
          </a:xfrm>
          <a:prstGeom prst="rect">
            <a:avLst/>
          </a:prstGeom>
        </p:spPr>
        <p:txBody>
          <a:bodyPr vert="horz" lIns="91440" tIns="45720" rIns="91440" bIns="45720" rtlCol="0" anchor="ctr"/>
          <a:lstStyle>
            <a:lvl1pPr algn="r">
              <a:defRPr sz="1200" cap="all" baseline="0">
                <a:solidFill>
                  <a:schemeClr val="tx1">
                    <a:lumMod val="60000"/>
                    <a:lumOff val="40000"/>
                  </a:schemeClr>
                </a:solidFill>
              </a:defRPr>
            </a:lvl1pPr>
          </a:lstStyle>
          <a:p>
            <a:fld id="{7DC1BBB0-96F0-4077-A278-0F3FB5C104D3}" type="slidenum">
              <a:rPr lang="en-US" smtClean="0"/>
              <a:pPr/>
              <a:t>‹#›</a:t>
            </a:fld>
            <a:endParaRPr lang="en-US"/>
          </a:p>
        </p:txBody>
      </p:sp>
      <p:sp>
        <p:nvSpPr>
          <p:cNvPr id="3" name="Text Placeholder 2"/>
          <p:cNvSpPr>
            <a:spLocks noGrp="1"/>
          </p:cNvSpPr>
          <p:nvPr>
            <p:ph type="body" idx="1"/>
          </p:nvPr>
        </p:nvSpPr>
        <p:spPr>
          <a:xfrm>
            <a:off x="1593436" y="1600200"/>
            <a:ext cx="9782801" cy="45720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2" name="Title Placeholder 1"/>
          <p:cNvSpPr>
            <a:spLocks noGrp="1"/>
          </p:cNvSpPr>
          <p:nvPr>
            <p:ph type="title"/>
          </p:nvPr>
        </p:nvSpPr>
        <p:spPr>
          <a:xfrm>
            <a:off x="1593436" y="177800"/>
            <a:ext cx="9782801" cy="1239837"/>
          </a:xfrm>
          <a:prstGeom prst="rect">
            <a:avLst/>
          </a:prstGeom>
        </p:spPr>
        <p:txBody>
          <a:bodyPr vert="horz" lIns="91440" tIns="45720" rIns="91440" bIns="45720" rtlCol="0" anchor="b">
            <a:normAutofit/>
          </a:bodyPr>
          <a:lstStyle/>
          <a:p>
            <a:r>
              <a:rPr lang="en-US" smtClean="0"/>
              <a:t>Click to edit Master title style</a:t>
            </a:r>
            <a:endParaRPr dirty="0"/>
          </a:p>
        </p:txBody>
      </p:sp>
    </p:spTree>
    <p:extLst>
      <p:ext uri="{BB962C8B-B14F-4D97-AF65-F5344CB8AC3E}">
        <p14:creationId xmlns:p14="http://schemas.microsoft.com/office/powerpoint/2010/main" val="51262903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sldNum="0" hdr="0" ftr="0" dt="0"/>
  <p:txStyles>
    <p:titleStyle>
      <a:lvl1pPr algn="l" defTabSz="914400" rtl="0" eaLnBrk="1" latinLnBrk="0" hangingPunct="1">
        <a:lnSpc>
          <a:spcPct val="90000"/>
        </a:lnSpc>
        <a:spcBef>
          <a:spcPct val="0"/>
        </a:spcBef>
        <a:buNone/>
        <a:defRPr sz="3600" kern="1200">
          <a:solidFill>
            <a:schemeClr val="bg1"/>
          </a:solidFill>
          <a:latin typeface="+mj-lt"/>
          <a:ea typeface="+mj-ea"/>
          <a:cs typeface="+mj-cs"/>
        </a:defRPr>
      </a:lvl1pPr>
    </p:titleStyle>
    <p:bodyStyle>
      <a:lvl1pPr marL="246888" indent="-246888" algn="l" defTabSz="914400" rtl="0" eaLnBrk="1" latinLnBrk="0" hangingPunct="1">
        <a:lnSpc>
          <a:spcPct val="90000"/>
        </a:lnSpc>
        <a:spcBef>
          <a:spcPts val="1400"/>
        </a:spcBef>
        <a:buFont typeface="Euphemia" pitchFamily="34" charset="0"/>
        <a:buChar char="›"/>
        <a:defRPr sz="2800" kern="1200">
          <a:solidFill>
            <a:schemeClr val="tx2"/>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2"/>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2"/>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2"/>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2"/>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orient="horz" pos="2160" userDrawn="1">
          <p15:clr>
            <a:srgbClr val="F26B43"/>
          </p15:clr>
        </p15:guide>
        <p15:guide id="1" pos="3839" userDrawn="1">
          <p15:clr>
            <a:srgbClr val="F26B43"/>
          </p15:clr>
        </p15:guide>
        <p15:guide id="2" pos="1007" userDrawn="1">
          <p15:clr>
            <a:srgbClr val="F26B43"/>
          </p15:clr>
        </p15:guide>
        <p15:guide id="3" pos="719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insidehighered.com/users/angus-johnston"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smtClean="0"/>
              <a:t>Subtitle</a:t>
            </a:r>
            <a:endParaRPr lang="en-US" dirty="0"/>
          </a:p>
        </p:txBody>
      </p:sp>
      <p:sp>
        <p:nvSpPr>
          <p:cNvPr id="2" name="Title 1"/>
          <p:cNvSpPr>
            <a:spLocks noGrp="1"/>
          </p:cNvSpPr>
          <p:nvPr>
            <p:ph type="ctrTitle"/>
          </p:nvPr>
        </p:nvSpPr>
        <p:spPr>
          <a:xfrm>
            <a:off x="2208212" y="1143000"/>
            <a:ext cx="8329031" cy="1923366"/>
          </a:xfrm>
        </p:spPr>
        <p:txBody>
          <a:bodyPr/>
          <a:lstStyle/>
          <a:p>
            <a:pPr lvl="0" indent="457200" eaLnBrk="0" fontAlgn="base" hangingPunct="0">
              <a:lnSpc>
                <a:spcPct val="100000"/>
              </a:lnSpc>
              <a:spcAft>
                <a:spcPct val="0"/>
              </a:spcAft>
            </a:pPr>
            <a:r>
              <a:rPr lang="en-US" altLang="en-US" sz="2800" b="1"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Trigger </a:t>
            </a:r>
            <a:r>
              <a:rPr lang="en-US" altLang="en-US" sz="28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Warnings: Useful Pedagogical Tool or </a:t>
            </a:r>
            <a:r>
              <a:rPr lang="en-US" altLang="en-US" sz="2800" b="1"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     	Threat </a:t>
            </a:r>
            <a:r>
              <a:rPr lang="en-US" altLang="en-US" sz="28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to Academic Freedom?</a:t>
            </a:r>
            <a:r>
              <a:rPr lang="en-US" altLang="en-US" sz="2000" dirty="0">
                <a:solidFill>
                  <a:schemeClr val="tx1"/>
                </a:solidFill>
              </a:rPr>
              <a:t/>
            </a:r>
            <a:br>
              <a:rPr lang="en-US" altLang="en-US" sz="2000" dirty="0">
                <a:solidFill>
                  <a:schemeClr val="tx1"/>
                </a:solidFill>
              </a:rPr>
            </a:br>
            <a:r>
              <a:rPr lang="en-US" altLang="en-US" sz="2000" dirty="0" smtClean="0">
                <a:solidFill>
                  <a:schemeClr val="tx1"/>
                </a:solidFill>
              </a:rPr>
              <a:t>	</a:t>
            </a:r>
            <a:r>
              <a:rPr lang="en-US" altLang="en-US" sz="2400"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Susan </a:t>
            </a:r>
            <a:r>
              <a:rPr lang="en-US" altLang="en-US" sz="24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H. Gere, Ph.D., Professor, Director, </a:t>
            </a:r>
            <a:r>
              <a:rPr lang="en-US" altLang="en-US" sz="2000" dirty="0">
                <a:solidFill>
                  <a:schemeClr val="tx1"/>
                </a:solidFill>
              </a:rPr>
              <a:t/>
            </a:r>
            <a:br>
              <a:rPr lang="en-US" altLang="en-US" sz="2000" dirty="0">
                <a:solidFill>
                  <a:schemeClr val="tx1"/>
                </a:solidFill>
              </a:rPr>
            </a:br>
            <a:r>
              <a:rPr lang="en-US" altLang="en-US" sz="24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en-US" altLang="en-US" sz="2400"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	Division </a:t>
            </a:r>
            <a:r>
              <a:rPr lang="en-US" altLang="en-US" sz="24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of Counseling and Psychology </a:t>
            </a:r>
            <a:r>
              <a:rPr lang="en-US" altLang="en-US" sz="2000" dirty="0">
                <a:solidFill>
                  <a:schemeClr val="tx1"/>
                </a:solidFill>
              </a:rPr>
              <a:t/>
            </a:r>
            <a:br>
              <a:rPr lang="en-US" altLang="en-US" sz="2000" dirty="0">
                <a:solidFill>
                  <a:schemeClr val="tx1"/>
                </a:solidFill>
              </a:rPr>
            </a:br>
            <a:r>
              <a:rPr lang="en-US" altLang="en-US" sz="24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en-US" altLang="en-US" sz="2400"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	Lesley </a:t>
            </a:r>
            <a:r>
              <a:rPr lang="en-US" altLang="en-US" sz="24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University, </a:t>
            </a:r>
            <a:r>
              <a:rPr lang="en-US" altLang="en-US" sz="2400"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Cambridge, MA</a:t>
            </a:r>
            <a:endParaRPr lang="en-US" sz="2400" dirty="0"/>
          </a:p>
        </p:txBody>
      </p:sp>
      <p:sp>
        <p:nvSpPr>
          <p:cNvPr id="6" name="Rectangle 5"/>
          <p:cNvSpPr>
            <a:spLocks noChangeArrowheads="1"/>
          </p:cNvSpPr>
          <p:nvPr/>
        </p:nvSpPr>
        <p:spPr bwMode="auto">
          <a:xfrm>
            <a:off x="0" y="-279231"/>
            <a:ext cx="646331"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72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7200" algn="l" defTabSz="914400" rtl="0" eaLnBrk="0" fontAlgn="base" latinLnBrk="0" hangingPunct="0">
              <a:lnSpc>
                <a:spcPct val="100000"/>
              </a:lnSpc>
              <a:spcBef>
                <a:spcPct val="0"/>
              </a:spcBef>
              <a:spcAft>
                <a:spcPct val="0"/>
              </a:spcAft>
              <a:buClrTx/>
              <a:buSzTx/>
              <a:buFontTx/>
              <a:buNone/>
              <a:tabLst/>
            </a:pPr>
            <a:endParaRPr kumimoji="0" lang="en-US" altLang="en-US" sz="1400"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457200" algn="l" defTabSz="914400" rtl="0" eaLnBrk="0" fontAlgn="base" latinLnBrk="0" hangingPunct="0">
              <a:lnSpc>
                <a:spcPct val="100000"/>
              </a:lnSpc>
              <a:spcBef>
                <a:spcPct val="0"/>
              </a:spcBef>
              <a:spcAft>
                <a:spcPct val="0"/>
              </a:spcAft>
              <a:buClrTx/>
              <a:buSzTx/>
              <a:buFontTx/>
              <a:buNone/>
              <a:tabLst/>
            </a:pPr>
            <a:endParaRPr lang="en-US" altLang="en-US" sz="1400" b="1" dirty="0">
              <a:latin typeface="Times New Roman" panose="02020603050405020304" pitchFamily="18" charset="0"/>
              <a:ea typeface="Calibri" panose="020F0502020204030204" pitchFamily="34" charset="0"/>
              <a:cs typeface="Times New Roman" panose="02020603050405020304" pitchFamily="18" charset="0"/>
            </a:endParaRP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en-US" altLang="en-US" sz="1400"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pic>
        <p:nvPicPr>
          <p:cNvPr id="1028" name="Picture 1" descr="http://www.newyorker.com/wp-content/uploads/2014/05/trigger-warnings-58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1012" y="3391585"/>
            <a:ext cx="8786231" cy="3314015"/>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a:spLocks noChangeArrowheads="1"/>
          </p:cNvSpPr>
          <p:nvPr/>
        </p:nvSpPr>
        <p:spPr bwMode="auto">
          <a:xfrm>
            <a:off x="0" y="3228975"/>
            <a:ext cx="121888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491996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Trigger warnings have gained the most traction at the University of California, Santa Barbara, where the student government formally called for them. But there have been similar requests from students at Oberlin College, Rutgers University, the University of Michigan, George Washington University and other schools.</a:t>
            </a:r>
          </a:p>
          <a:p>
            <a:r>
              <a:rPr lang="en-US" b="1" dirty="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rPr>
              <a:t>The debate has left many academics fuming, saying that professors should be trusted to use common sense and that being provocative is part of their mandate. Trigger warnings, they say, suggest a certain fragility of mind that higher learning is meant to challenge, not embrace. In addition, trauma triggers are diverse and pretty non-specific. Anything can serve as a trauma trigger. </a:t>
            </a:r>
            <a:r>
              <a:rPr lang="en-US" dirty="0">
                <a:latin typeface="Times New Roman" panose="02020603050405020304" pitchFamily="18" charset="0"/>
                <a:cs typeface="Times New Roman" panose="02020603050405020304" pitchFamily="18" charset="0"/>
              </a:rPr>
              <a:t>(New York Times, May 18, 2014)</a:t>
            </a:r>
          </a:p>
          <a:p>
            <a:endParaRPr lang="en-US" dirty="0">
              <a:latin typeface="Times New Roman" panose="02020603050405020304" pitchFamily="18" charset="0"/>
              <a:cs typeface="Times New Roman" panose="02020603050405020304" pitchFamily="18" charset="0"/>
            </a:endParaRPr>
          </a:p>
        </p:txBody>
      </p:sp>
      <p:sp>
        <p:nvSpPr>
          <p:cNvPr id="3" name="Title 2"/>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The Debate: Rants and Raves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41130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b="1" i="1" dirty="0"/>
              <a:t>There is a real and serious value to being offended…Part of that is talking about deadly serious and uncomfortable subjects. </a:t>
            </a:r>
            <a:r>
              <a:rPr lang="en-US" dirty="0"/>
              <a:t>Greg </a:t>
            </a:r>
            <a:r>
              <a:rPr lang="en-US" dirty="0" err="1"/>
              <a:t>Lukianoff</a:t>
            </a:r>
            <a:r>
              <a:rPr lang="en-US" dirty="0"/>
              <a:t>, president of the Foundation for Individual Rights in Education. </a:t>
            </a:r>
          </a:p>
          <a:p>
            <a:endParaRPr lang="en-US" b="1" i="1" dirty="0" smtClean="0"/>
          </a:p>
          <a:p>
            <a:r>
              <a:rPr lang="en-US" b="1" i="1" dirty="0" smtClean="0"/>
              <a:t>A </a:t>
            </a:r>
            <a:r>
              <a:rPr lang="en-US" b="1" i="1" dirty="0"/>
              <a:t>trigger warning could… set the tone for reading and understanding the book, … skew students’ perceptions,…highlight particular issues as necessarily more upsetting than others, and direct students to focus on particular themes that have been singled out and potentially ruin the reading for some students </a:t>
            </a:r>
            <a:r>
              <a:rPr lang="en-US" dirty="0"/>
              <a:t>(Jill </a:t>
            </a:r>
            <a:r>
              <a:rPr lang="en-US" dirty="0" err="1"/>
              <a:t>Filiposvic</a:t>
            </a:r>
            <a:r>
              <a:rPr lang="en-US" dirty="0"/>
              <a:t>, </a:t>
            </a:r>
            <a:r>
              <a:rPr lang="en-US" i="1" dirty="0"/>
              <a:t>The Guardian</a:t>
            </a:r>
            <a:r>
              <a:rPr lang="en-US" dirty="0"/>
              <a:t>, 2014).</a:t>
            </a:r>
            <a:r>
              <a:rPr lang="en-US" b="1" dirty="0"/>
              <a:t> </a:t>
            </a:r>
            <a:endParaRPr lang="en-US" dirty="0"/>
          </a:p>
          <a:p>
            <a:endParaRPr lang="en-US" b="1" i="1" dirty="0" smtClean="0"/>
          </a:p>
          <a:p>
            <a:r>
              <a:rPr lang="en-US" b="1" i="1" dirty="0" smtClean="0"/>
              <a:t>I’m </a:t>
            </a:r>
            <a:r>
              <a:rPr lang="en-US" b="1" i="1" dirty="0"/>
              <a:t>a prof at an elite liberal arts college who teaches courses on gender and sexuality, as well as American lit…I don’t have any problem with profs doing their own thing, but make an institutional policy on trigger warnings and you’ll see a lot of homophobia, transphobia, and the like rain down, with institutional sanction. People will be demanding trigger warnings for representations of homosexuality, of women who choose to have abortions, </a:t>
            </a:r>
            <a:r>
              <a:rPr lang="en-US" b="1" i="1" dirty="0" err="1"/>
              <a:t>etc</a:t>
            </a:r>
            <a:r>
              <a:rPr lang="en-US" b="1" i="1" dirty="0"/>
              <a:t> </a:t>
            </a:r>
            <a:r>
              <a:rPr lang="en-US" dirty="0"/>
              <a:t>(</a:t>
            </a:r>
            <a:r>
              <a:rPr lang="en-US" dirty="0" err="1"/>
              <a:t>majortominor</a:t>
            </a:r>
            <a:r>
              <a:rPr lang="en-US" dirty="0"/>
              <a:t> July 7, 2014)</a:t>
            </a:r>
          </a:p>
          <a:p>
            <a:endParaRPr lang="en-US" dirty="0"/>
          </a:p>
        </p:txBody>
      </p:sp>
      <p:sp>
        <p:nvSpPr>
          <p:cNvPr id="3" name="Title 2"/>
          <p:cNvSpPr>
            <a:spLocks noGrp="1"/>
          </p:cNvSpPr>
          <p:nvPr>
            <p:ph type="title"/>
          </p:nvPr>
        </p:nvSpPr>
        <p:spPr/>
        <p:txBody>
          <a:bodyPr/>
          <a:lstStyle/>
          <a:p>
            <a:r>
              <a:rPr lang="en-US" dirty="0" smtClean="0"/>
              <a:t>In Defense of being Offensive</a:t>
            </a:r>
            <a:endParaRPr lang="en-US" dirty="0"/>
          </a:p>
        </p:txBody>
      </p:sp>
    </p:spTree>
    <p:extLst>
      <p:ext uri="{BB962C8B-B14F-4D97-AF65-F5344CB8AC3E}">
        <p14:creationId xmlns:p14="http://schemas.microsoft.com/office/powerpoint/2010/main" val="1712036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516709911"/>
              </p:ext>
            </p:extLst>
          </p:nvPr>
        </p:nvGraphicFramePr>
        <p:xfrm>
          <a:off x="2735262" y="5339556"/>
          <a:ext cx="9782175" cy="293688"/>
        </p:xfrm>
        <a:graphic>
          <a:graphicData uri="http://schemas.openxmlformats.org/drawingml/2006/table">
            <a:tbl>
              <a:tblPr firstRow="1" firstCol="1" bandRow="1"/>
              <a:tblGrid>
                <a:gridCol w="9782175"/>
              </a:tblGrid>
              <a:tr h="0">
                <a:tc>
                  <a:txBody>
                    <a:bodyPr/>
                    <a:lstStyle/>
                    <a:p>
                      <a:pPr>
                        <a:lnSpc>
                          <a:spcPct val="107000"/>
                        </a:lnSpc>
                      </a:pPr>
                      <a:endParaRPr lang="en-US" sz="1100" dirty="0">
                        <a:effectLst/>
                        <a:latin typeface="Calibri" panose="020F0502020204030204" pitchFamily="34" charset="0"/>
                      </a:endParaRPr>
                    </a:p>
                  </a:txBody>
                  <a:tcPr marL="57150" marR="57150" marT="57150" marB="57150" anchor="ctr">
                    <a:lnL>
                      <a:noFill/>
                    </a:lnL>
                    <a:lnR>
                      <a:noFill/>
                    </a:lnR>
                    <a:lnT>
                      <a:noFill/>
                    </a:lnT>
                    <a:lnB>
                      <a:noFill/>
                    </a:lnB>
                  </a:tcPr>
                </a:tc>
              </a:tr>
            </a:tbl>
          </a:graphicData>
        </a:graphic>
      </p:graphicFrame>
      <p:sp>
        <p:nvSpPr>
          <p:cNvPr id="3" name="Title 2"/>
          <p:cNvSpPr>
            <a:spLocks noGrp="1"/>
          </p:cNvSpPr>
          <p:nvPr>
            <p:ph type="title"/>
          </p:nvPr>
        </p:nvSpPr>
        <p:spPr/>
        <p:txBody>
          <a:bodyPr/>
          <a:lstStyle/>
          <a:p>
            <a:r>
              <a:rPr lang="en-US" dirty="0" smtClean="0"/>
              <a:t>AAUP Position Paper</a:t>
            </a:r>
            <a:endParaRPr lang="en-US" dirty="0"/>
          </a:p>
        </p:txBody>
      </p:sp>
      <p:sp>
        <p:nvSpPr>
          <p:cNvPr id="5" name="Rectangle 1"/>
          <p:cNvSpPr>
            <a:spLocks noChangeArrowheads="1"/>
          </p:cNvSpPr>
          <p:nvPr/>
        </p:nvSpPr>
        <p:spPr bwMode="auto">
          <a:xfrm>
            <a:off x="989012" y="829271"/>
            <a:ext cx="11069056" cy="6078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72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7200" algn="l" defTabSz="914400" rtl="0" eaLnBrk="0" fontAlgn="base" latinLnBrk="0" hangingPunct="0">
              <a:lnSpc>
                <a:spcPct val="100000"/>
              </a:lnSpc>
              <a:spcBef>
                <a:spcPct val="0"/>
              </a:spcBef>
              <a:spcAft>
                <a:spcPct val="0"/>
              </a:spcAft>
              <a:buClrTx/>
              <a:buSzTx/>
              <a:buFontTx/>
              <a:buNone/>
              <a:tabLst/>
            </a:pPr>
            <a:r>
              <a:rPr kumimoji="0" lang="en-US" altLang="en-US" sz="2400" b="1" i="1"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altLang="en-US" sz="2400" b="1" i="1"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The presumption that students need to be protected rather than challenged </a:t>
            </a: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altLang="en-US" sz="2400" b="1" i="1"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in a classroom is at once infantilizing and anti-intellectual. </a:t>
            </a: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altLang="en-US" sz="2400" b="1" i="1"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It makes comfort a higher priority than intellectual engagement and – </a:t>
            </a: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altLang="en-US" sz="2400" b="1" i="1"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as the Oberlin list demonstrates –</a:t>
            </a: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altLang="en-US" sz="2400" b="1" i="1"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it singles out politically controversial topics like sex, race, class, capitalism, </a:t>
            </a: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altLang="en-US" sz="2400" b="1" i="1"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and colonialism for attention.</a:t>
            </a: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altLang="en-US" sz="2400" b="1" i="1"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Indeed, if such topics are associated with triggers, correctly or not, they are likely </a:t>
            </a: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altLang="en-US" sz="2400" b="1" i="1"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to be marginalized if not avoided altogether by faculty who fear complaints </a:t>
            </a: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altLang="en-US" sz="2400" b="1" i="1"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for offending or discomforting some of their students. </a:t>
            </a: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altLang="en-US" sz="2400" b="1" i="1"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Although all faculty are affected by potential charges of this kind, non-tenured </a:t>
            </a: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altLang="en-US" sz="2400" b="1" i="1"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and contingent faculty are particularly at risk. </a:t>
            </a: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altLang="en-US" sz="2400" b="1" i="1"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In this way the demand for trigger warnings creates a repressive, </a:t>
            </a:r>
          </a:p>
          <a:p>
            <a:pPr marL="0" marR="0" lvl="0" indent="457200" algn="l" defTabSz="914400" rtl="0" eaLnBrk="0" fontAlgn="base" latinLnBrk="0" hangingPunct="0">
              <a:lnSpc>
                <a:spcPct val="100000"/>
              </a:lnSpc>
              <a:spcBef>
                <a:spcPct val="0"/>
              </a:spcBef>
              <a:spcAft>
                <a:spcPct val="0"/>
              </a:spcAft>
              <a:buClrTx/>
              <a:buSzTx/>
              <a:buFontTx/>
              <a:buNone/>
              <a:tabLst/>
            </a:pPr>
            <a:r>
              <a:rPr kumimoji="0" lang="en-US" altLang="en-US" sz="2400" b="1" i="1"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“chilly climate” for critical thinking in the classroom.</a:t>
            </a: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en-US" altLang="en-US" sz="1100" b="0" i="0" u="none" strike="noStrike" cap="none" normalizeH="0" baseline="0" dirty="0" smtClean="0">
              <a:ln>
                <a:noFill/>
              </a:ln>
              <a:solidFill>
                <a:schemeClr val="tx1"/>
              </a:solidFill>
              <a:effectLst/>
            </a:endParaRP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754601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b="1" i="1" dirty="0">
                <a:latin typeface="Times New Roman" panose="02020603050405020304" pitchFamily="18" charset="0"/>
                <a:cs typeface="Times New Roman" panose="02020603050405020304" pitchFamily="18" charset="0"/>
              </a:rPr>
              <a:t>The classroom is not the appropriate venue to treat PTSD, which is a medical condition that requires serious medical treatment. Trigger warnings are an inadequate and diversionary response.  Medical research suggests that triggers for individuals can be unpredictable, dependent on networks of association.  So color, taste, smell, and sound may lead to flashbacks and panic attacks as often as the mention of actual forms of violence such as rape and war.  The range of any student’s sensitivity is thus impossible to anticipate.  But if trigger warnings are required or expected, anything in a classroom that elicits a traumatic response could potentially expose teachers to all manner of discipline and punishment</a:t>
            </a:r>
            <a:r>
              <a:rPr lang="en-US" b="1" i="1" u="sng" dirty="0">
                <a:latin typeface="Times New Roman" panose="02020603050405020304" pitchFamily="18" charset="0"/>
                <a:cs typeface="Times New Roman" panose="02020603050405020304" pitchFamily="18" charset="0"/>
              </a:rPr>
              <a:t>.</a:t>
            </a:r>
            <a:endParaRPr lang="en-US" b="1" u="sng" dirty="0">
              <a:latin typeface="Times New Roman" panose="02020603050405020304" pitchFamily="18" charset="0"/>
              <a:cs typeface="Times New Roman" panose="02020603050405020304" pitchFamily="18" charset="0"/>
            </a:endParaRPr>
          </a:p>
          <a:p>
            <a:endParaRPr lang="en-US" sz="3200" dirty="0">
              <a:latin typeface="Times New Roman" panose="02020603050405020304" pitchFamily="18" charset="0"/>
              <a:cs typeface="Times New Roman" panose="02020603050405020304" pitchFamily="18" charset="0"/>
            </a:endParaRPr>
          </a:p>
        </p:txBody>
      </p:sp>
      <p:sp>
        <p:nvSpPr>
          <p:cNvPr id="3" name="Title 2"/>
          <p:cNvSpPr>
            <a:spLocks noGrp="1"/>
          </p:cNvSpPr>
          <p:nvPr>
            <p:ph type="title"/>
          </p:nvPr>
        </p:nvSpPr>
        <p:spPr/>
        <p:txBody>
          <a:bodyPr/>
          <a:lstStyle/>
          <a:p>
            <a:r>
              <a:rPr lang="en-US" dirty="0" smtClean="0"/>
              <a:t>AAUP August 2014</a:t>
            </a:r>
            <a:endParaRPr lang="en-US" dirty="0"/>
          </a:p>
        </p:txBody>
      </p:sp>
    </p:spTree>
    <p:extLst>
      <p:ext uri="{BB962C8B-B14F-4D97-AF65-F5344CB8AC3E}">
        <p14:creationId xmlns:p14="http://schemas.microsoft.com/office/powerpoint/2010/main" val="3000346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sz="3500" i="1" dirty="0">
                <a:latin typeface="Times New Roman" panose="02020603050405020304" pitchFamily="18" charset="0"/>
                <a:cs typeface="Times New Roman" panose="02020603050405020304" pitchFamily="18" charset="0"/>
              </a:rPr>
              <a:t>Instead of putting the onus for avoiding such responses on the teacher, cases of serious trauma should be referred to student health services. Faculty should, of course, be sensitive that such reactions may occur in their classrooms, but they should not be held responsible for them.  Instead, as with other disabilities, a student diagnosed with PTSD should, in advance, agree on a plan for treatment with the relevant health advisors who, in some cases, may want to alert teachers to the presence of a trauma victim in their classroom.  The Americans with Disabilities Act contains recommendations for reasonable accommodation to be made on an individual basis.  This should be done without affecting other students’ exposure to material that has educational value.  </a:t>
            </a:r>
            <a:endParaRPr lang="en-US" sz="3500" dirty="0">
              <a:latin typeface="Times New Roman" panose="02020603050405020304" pitchFamily="18" charset="0"/>
              <a:cs typeface="Times New Roman" panose="02020603050405020304" pitchFamily="18" charset="0"/>
            </a:endParaRPr>
          </a:p>
          <a:p>
            <a:endParaRPr lang="en-US" dirty="0"/>
          </a:p>
        </p:txBody>
      </p:sp>
      <p:sp>
        <p:nvSpPr>
          <p:cNvPr id="3" name="Title 2"/>
          <p:cNvSpPr>
            <a:spLocks noGrp="1"/>
          </p:cNvSpPr>
          <p:nvPr>
            <p:ph type="title"/>
          </p:nvPr>
        </p:nvSpPr>
        <p:spPr/>
        <p:txBody>
          <a:bodyPr/>
          <a:lstStyle/>
          <a:p>
            <a:r>
              <a:rPr lang="en-US" dirty="0" smtClean="0"/>
              <a:t>AAUP August 2014</a:t>
            </a:r>
            <a:endParaRPr lang="en-US" dirty="0"/>
          </a:p>
        </p:txBody>
      </p:sp>
    </p:spTree>
    <p:extLst>
      <p:ext uri="{BB962C8B-B14F-4D97-AF65-F5344CB8AC3E}">
        <p14:creationId xmlns:p14="http://schemas.microsoft.com/office/powerpoint/2010/main" val="852544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2000" dirty="0">
                <a:latin typeface="Times New Roman" panose="02020603050405020304" pitchFamily="18" charset="0"/>
                <a:cs typeface="Times New Roman" panose="02020603050405020304" pitchFamily="18" charset="0"/>
              </a:rPr>
              <a:t>Kevin Williamson (</a:t>
            </a:r>
            <a:r>
              <a:rPr lang="en-US" sz="2000" i="1" dirty="0">
                <a:latin typeface="Times New Roman" panose="02020603050405020304" pitchFamily="18" charset="0"/>
                <a:cs typeface="Times New Roman" panose="02020603050405020304" pitchFamily="18" charset="0"/>
              </a:rPr>
              <a:t>National Review, May 19, 2014,”You’re All Worthless and Weak”) </a:t>
            </a:r>
            <a:r>
              <a:rPr lang="en-US" sz="2000" dirty="0">
                <a:latin typeface="Times New Roman" panose="02020603050405020304" pitchFamily="18" charset="0"/>
                <a:cs typeface="Times New Roman" panose="02020603050405020304" pitchFamily="18" charset="0"/>
              </a:rPr>
              <a:t>complains about new demands to put trigger warnings on some literature and certain circumstances. He goes so far as to </a:t>
            </a:r>
            <a:r>
              <a:rPr lang="en-US" sz="2000" dirty="0" smtClean="0">
                <a:latin typeface="Times New Roman" panose="02020603050405020304" pitchFamily="18" charset="0"/>
                <a:cs typeface="Times New Roman" panose="02020603050405020304" pitchFamily="18" charset="0"/>
              </a:rPr>
              <a:t>say </a:t>
            </a:r>
          </a:p>
          <a:p>
            <a:r>
              <a:rPr lang="en-US" sz="2000" b="1" i="1" dirty="0" smtClean="0">
                <a:latin typeface="Times New Roman" panose="02020603050405020304" pitchFamily="18" charset="0"/>
                <a:cs typeface="Times New Roman" panose="02020603050405020304" pitchFamily="18" charset="0"/>
              </a:rPr>
              <a:t>Millennials are </a:t>
            </a:r>
            <a:r>
              <a:rPr lang="en-US" sz="2000" b="1" i="1" dirty="0">
                <a:latin typeface="Times New Roman" panose="02020603050405020304" pitchFamily="18" charset="0"/>
                <a:cs typeface="Times New Roman" panose="02020603050405020304" pitchFamily="18" charset="0"/>
              </a:rPr>
              <a:t>“soft</a:t>
            </a:r>
            <a:r>
              <a:rPr lang="en-US" sz="2000" b="1" i="1" dirty="0" smtClean="0">
                <a:latin typeface="Times New Roman" panose="02020603050405020304" pitchFamily="18" charset="0"/>
                <a:cs typeface="Times New Roman" panose="02020603050405020304" pitchFamily="18" charset="0"/>
              </a:rPr>
              <a:t>”</a:t>
            </a:r>
            <a:endParaRPr lang="en-US" sz="2000" i="1"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In </a:t>
            </a:r>
            <a:r>
              <a:rPr lang="en-US" sz="2000" dirty="0">
                <a:latin typeface="Times New Roman" panose="02020603050405020304" pitchFamily="18" charset="0"/>
                <a:cs typeface="Times New Roman" panose="02020603050405020304" pitchFamily="18" charset="0"/>
              </a:rPr>
              <a:t>response to </a:t>
            </a:r>
            <a:r>
              <a:rPr lang="en-US" sz="2000" dirty="0" smtClean="0">
                <a:latin typeface="Times New Roman" panose="02020603050405020304" pitchFamily="18" charset="0"/>
                <a:cs typeface="Times New Roman" panose="02020603050405020304" pitchFamily="18" charset="0"/>
              </a:rPr>
              <a:t>Williamson</a:t>
            </a:r>
            <a:r>
              <a:rPr lang="en-US" sz="2000" dirty="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jasdye</a:t>
            </a: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in the</a:t>
            </a:r>
            <a:r>
              <a:rPr lang="en-US" sz="2000" i="1" dirty="0">
                <a:latin typeface="Times New Roman" panose="02020603050405020304" pitchFamily="18" charset="0"/>
                <a:cs typeface="Times New Roman" panose="02020603050405020304" pitchFamily="18" charset="0"/>
              </a:rPr>
              <a:t> Forward Progressive blog (May 22, </a:t>
            </a:r>
            <a:r>
              <a:rPr lang="en-US" sz="2000" dirty="0">
                <a:latin typeface="Times New Roman" panose="02020603050405020304" pitchFamily="18" charset="0"/>
                <a:cs typeface="Times New Roman" panose="02020603050405020304" pitchFamily="18" charset="0"/>
              </a:rPr>
              <a:t>20140</a:t>
            </a:r>
            <a:r>
              <a:rPr lang="en-US" sz="2000" i="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counters:</a:t>
            </a:r>
          </a:p>
          <a:p>
            <a:r>
              <a:rPr lang="en-US" sz="2000" b="1" i="1" dirty="0">
                <a:latin typeface="Times New Roman" panose="02020603050405020304" pitchFamily="18" charset="0"/>
                <a:cs typeface="Times New Roman" panose="02020603050405020304" pitchFamily="18" charset="0"/>
              </a:rPr>
              <a:t>“We Should Put Trigger Warnings on Conservatives” who do not understand that … “ people can have …trauma related to certain memories, and that these events can be triggered by images and evocations…These triggers are real – as real as depression. Kevin Williamson may not have triggers. He may not have had traumatic experiences…He hates the idea of trigger warnings not because it will hurt his appreciation of Moby Dick …He thinks if something doesn’t affect or hurt him, it shouldn’t hurt anybody else either. And if other people complain about it but it doesn’t affect him, it means it’s not real, right? This is a crux of American conservatism. It’s how they can talk about the poor so callously, because ultimately US conservatism is centered on the White Rich Hetero Male and his self-sustaining myths.”</a:t>
            </a:r>
            <a:endParaRPr lang="en-US" sz="2000" dirty="0">
              <a:latin typeface="Times New Roman" panose="02020603050405020304" pitchFamily="18" charset="0"/>
              <a:cs typeface="Times New Roman" panose="02020603050405020304" pitchFamily="18" charset="0"/>
            </a:endParaRPr>
          </a:p>
          <a:p>
            <a:endParaRPr lang="en-US" sz="2000" dirty="0" smtClean="0">
              <a:latin typeface="Times New Roman" panose="02020603050405020304" pitchFamily="18" charset="0"/>
              <a:cs typeface="Times New Roman" panose="02020603050405020304" pitchFamily="18" charset="0"/>
            </a:endParaRPr>
          </a:p>
        </p:txBody>
      </p:sp>
      <p:sp>
        <p:nvSpPr>
          <p:cNvPr id="3" name="Title 2"/>
          <p:cNvSpPr>
            <a:spLocks noGrp="1"/>
          </p:cNvSpPr>
          <p:nvPr>
            <p:ph type="title"/>
          </p:nvPr>
        </p:nvSpPr>
        <p:spPr/>
        <p:txBody>
          <a:bodyPr/>
          <a:lstStyle/>
          <a:p>
            <a:r>
              <a:rPr lang="en-US" dirty="0" smtClean="0"/>
              <a:t>It Gets Personal and Political</a:t>
            </a:r>
            <a:endParaRPr lang="en-US" dirty="0"/>
          </a:p>
        </p:txBody>
      </p:sp>
    </p:spTree>
    <p:extLst>
      <p:ext uri="{BB962C8B-B14F-4D97-AF65-F5344CB8AC3E}">
        <p14:creationId xmlns:p14="http://schemas.microsoft.com/office/powerpoint/2010/main" val="3102076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endParaRPr lang="en-US" b="1" i="1" dirty="0" smtClean="0">
              <a:latin typeface="Times New Roman" panose="02020603050405020304" pitchFamily="18" charset="0"/>
              <a:cs typeface="Times New Roman" panose="02020603050405020304" pitchFamily="18" charset="0"/>
            </a:endParaRPr>
          </a:p>
          <a:p>
            <a:endParaRPr lang="en-US" b="1" i="1" dirty="0">
              <a:latin typeface="Times New Roman" panose="02020603050405020304" pitchFamily="18" charset="0"/>
              <a:cs typeface="Times New Roman" panose="02020603050405020304" pitchFamily="18" charset="0"/>
            </a:endParaRPr>
          </a:p>
          <a:p>
            <a:r>
              <a:rPr lang="en-US" b="1" i="1" dirty="0" smtClean="0">
                <a:latin typeface="Times New Roman" panose="02020603050405020304" pitchFamily="18" charset="0"/>
                <a:cs typeface="Times New Roman" panose="02020603050405020304" pitchFamily="18" charset="0"/>
              </a:rPr>
              <a:t>I </a:t>
            </a:r>
            <a:r>
              <a:rPr lang="en-US" b="1" i="1" dirty="0">
                <a:latin typeface="Times New Roman" panose="02020603050405020304" pitchFamily="18" charset="0"/>
                <a:cs typeface="Times New Roman" panose="02020603050405020304" pitchFamily="18" charset="0"/>
              </a:rPr>
              <a:t>quite object to the argument that ‘Kids today need to toughen up’…that absolutely misses the reality that we’re dealing with. We have students coming to us with serious issues and we need to deal with that respectfully and seriously. </a:t>
            </a:r>
            <a:r>
              <a:rPr lang="en-US" dirty="0">
                <a:latin typeface="Times New Roman" panose="02020603050405020304" pitchFamily="18" charset="0"/>
                <a:cs typeface="Times New Roman" panose="02020603050405020304" pitchFamily="18" charset="0"/>
              </a:rPr>
              <a:t>(Meredith </a:t>
            </a:r>
            <a:r>
              <a:rPr lang="en-US" dirty="0" err="1">
                <a:latin typeface="Times New Roman" panose="02020603050405020304" pitchFamily="18" charset="0"/>
                <a:cs typeface="Times New Roman" panose="02020603050405020304" pitchFamily="18" charset="0"/>
              </a:rPr>
              <a:t>Raimondo</a:t>
            </a:r>
            <a:r>
              <a:rPr lang="en-US" dirty="0">
                <a:latin typeface="Times New Roman" panose="02020603050405020304" pitchFamily="18" charset="0"/>
                <a:cs typeface="Times New Roman" panose="02020603050405020304" pitchFamily="18" charset="0"/>
              </a:rPr>
              <a:t>, Professor, Oberlin College</a:t>
            </a:r>
            <a:r>
              <a:rPr lang="en-US" dirty="0"/>
              <a:t>)</a:t>
            </a:r>
          </a:p>
          <a:p>
            <a:pPr marL="0" indent="0">
              <a:buNone/>
            </a:pPr>
            <a:endParaRPr lang="en-US" dirty="0" smtClean="0">
              <a:latin typeface="Times New Roman" panose="02020603050405020304" pitchFamily="18" charset="0"/>
              <a:cs typeface="Times New Roman" panose="02020603050405020304" pitchFamily="18" charset="0"/>
            </a:endParaRPr>
          </a:p>
          <a:p>
            <a:endParaRPr lang="en-US" b="1" i="1" dirty="0" smtClean="0">
              <a:latin typeface="Times New Roman" panose="02020603050405020304" pitchFamily="18" charset="0"/>
              <a:cs typeface="Times New Roman" panose="02020603050405020304" pitchFamily="18" charset="0"/>
            </a:endParaRPr>
          </a:p>
          <a:p>
            <a:r>
              <a:rPr lang="en-US" b="1" i="1" dirty="0" smtClean="0">
                <a:latin typeface="Times New Roman" panose="02020603050405020304" pitchFamily="18" charset="0"/>
                <a:cs typeface="Times New Roman" panose="02020603050405020304" pitchFamily="18" charset="0"/>
              </a:rPr>
              <a:t>Whether </a:t>
            </a:r>
            <a:r>
              <a:rPr lang="en-US" b="1" i="1" dirty="0">
                <a:latin typeface="Times New Roman" panose="02020603050405020304" pitchFamily="18" charset="0"/>
                <a:cs typeface="Times New Roman" panose="02020603050405020304" pitchFamily="18" charset="0"/>
              </a:rPr>
              <a:t>or not the warnings are required, I still think that it is ethically responsible to share with students your course content so that they can be prepared, given the high rates of sexual assault among college </a:t>
            </a:r>
            <a:r>
              <a:rPr lang="en-US" b="1" i="1" dirty="0" smtClean="0">
                <a:latin typeface="Times New Roman" panose="02020603050405020304" pitchFamily="18" charset="0"/>
                <a:cs typeface="Times New Roman" panose="02020603050405020304" pitchFamily="18" charset="0"/>
              </a:rPr>
              <a:t>students </a:t>
            </a:r>
            <a:r>
              <a:rPr lang="en-US" dirty="0" smtClean="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Elana</a:t>
            </a:r>
            <a:r>
              <a:rPr lang="en-US" dirty="0">
                <a:latin typeface="Times New Roman" panose="02020603050405020304" pitchFamily="18" charset="0"/>
                <a:cs typeface="Times New Roman" panose="02020603050405020304" pitchFamily="18" charset="0"/>
              </a:rPr>
              <a:t> Newman, </a:t>
            </a:r>
            <a:r>
              <a:rPr lang="en-US" dirty="0" smtClean="0">
                <a:latin typeface="Times New Roman" panose="02020603050405020304" pitchFamily="18" charset="0"/>
                <a:cs typeface="Times New Roman" panose="02020603050405020304" pitchFamily="18" charset="0"/>
              </a:rPr>
              <a:t>University </a:t>
            </a:r>
            <a:r>
              <a:rPr lang="en-US" dirty="0">
                <a:latin typeface="Times New Roman" panose="02020603050405020304" pitchFamily="18" charset="0"/>
                <a:cs typeface="Times New Roman" panose="02020603050405020304" pitchFamily="18" charset="0"/>
              </a:rPr>
              <a:t>of Tulsa psychology </a:t>
            </a:r>
            <a:r>
              <a:rPr lang="en-US" dirty="0" smtClean="0">
                <a:latin typeface="Times New Roman" panose="02020603050405020304" pitchFamily="18" charset="0"/>
                <a:cs typeface="Times New Roman" panose="02020603050405020304" pitchFamily="18" charset="0"/>
              </a:rPr>
              <a:t>professor; Research </a:t>
            </a:r>
            <a:r>
              <a:rPr lang="en-US" dirty="0">
                <a:latin typeface="Times New Roman" panose="02020603050405020304" pitchFamily="18" charset="0"/>
                <a:cs typeface="Times New Roman" panose="02020603050405020304" pitchFamily="18" charset="0"/>
              </a:rPr>
              <a:t>director of the Dart Center for Journalism and Trauma, </a:t>
            </a:r>
            <a:r>
              <a:rPr lang="en-US" dirty="0" smtClean="0">
                <a:latin typeface="Times New Roman" panose="02020603050405020304" pitchFamily="18" charset="0"/>
                <a:cs typeface="Times New Roman" panose="02020603050405020304" pitchFamily="18" charset="0"/>
              </a:rPr>
              <a:t>Columbia </a:t>
            </a:r>
            <a:r>
              <a:rPr lang="en-US" dirty="0">
                <a:latin typeface="Times New Roman" panose="02020603050405020304" pitchFamily="18" charset="0"/>
                <a:cs typeface="Times New Roman" panose="02020603050405020304" pitchFamily="18" charset="0"/>
              </a:rPr>
              <a:t>University Graduate School of </a:t>
            </a:r>
            <a:r>
              <a:rPr lang="en-US" dirty="0" smtClean="0">
                <a:latin typeface="Times New Roman" panose="02020603050405020304" pitchFamily="18" charset="0"/>
                <a:cs typeface="Times New Roman" panose="02020603050405020304" pitchFamily="18" charset="0"/>
              </a:rPr>
              <a:t>Journalism)</a:t>
            </a:r>
            <a:endParaRPr lang="en-US" dirty="0">
              <a:latin typeface="Times New Roman" panose="02020603050405020304" pitchFamily="18" charset="0"/>
              <a:cs typeface="Times New Roman" panose="02020603050405020304" pitchFamily="18" charset="0"/>
            </a:endParaRPr>
          </a:p>
          <a:p>
            <a:endParaRPr lang="en-US" dirty="0"/>
          </a:p>
        </p:txBody>
      </p:sp>
      <p:sp>
        <p:nvSpPr>
          <p:cNvPr id="3" name="Title 2"/>
          <p:cNvSpPr>
            <a:spLocks noGrp="1"/>
          </p:cNvSpPr>
          <p:nvPr>
            <p:ph type="title"/>
          </p:nvPr>
        </p:nvSpPr>
        <p:spPr/>
        <p:txBody>
          <a:bodyPr/>
          <a:lstStyle/>
          <a:p>
            <a:r>
              <a:rPr lang="en-US" dirty="0" smtClean="0"/>
              <a:t>Two Professors Weigh In</a:t>
            </a:r>
            <a:endParaRPr lang="en-US" dirty="0"/>
          </a:p>
        </p:txBody>
      </p:sp>
    </p:spTree>
    <p:extLst>
      <p:ext uri="{BB962C8B-B14F-4D97-AF65-F5344CB8AC3E}">
        <p14:creationId xmlns:p14="http://schemas.microsoft.com/office/powerpoint/2010/main" val="3888486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446212" y="1676400"/>
            <a:ext cx="9782801" cy="4572000"/>
          </a:xfrm>
        </p:spPr>
        <p:txBody>
          <a:bodyPr>
            <a:normAutofit fontScale="25000" lnSpcReduction="20000"/>
          </a:bodyPr>
          <a:lstStyle/>
          <a:p>
            <a:r>
              <a:rPr lang="en-US" sz="9600" dirty="0">
                <a:latin typeface="Times New Roman" panose="02020603050405020304" pitchFamily="18" charset="0"/>
                <a:cs typeface="Times New Roman" panose="02020603050405020304" pitchFamily="18" charset="0"/>
              </a:rPr>
              <a:t>Responding to the posting </a:t>
            </a:r>
            <a:r>
              <a:rPr lang="en-US" sz="9600" dirty="0" err="1">
                <a:latin typeface="Times New Roman" panose="02020603050405020304" pitchFamily="18" charset="0"/>
                <a:cs typeface="Times New Roman" panose="02020603050405020304" pitchFamily="18" charset="0"/>
              </a:rPr>
              <a:t>alejo</a:t>
            </a:r>
            <a:r>
              <a:rPr lang="en-US" sz="9600" dirty="0">
                <a:latin typeface="Times New Roman" panose="02020603050405020304" pitchFamily="18" charset="0"/>
                <a:cs typeface="Times New Roman" panose="02020603050405020304" pitchFamily="18" charset="0"/>
              </a:rPr>
              <a:t> July 6 ,2014, </a:t>
            </a:r>
            <a:r>
              <a:rPr lang="en-US" sz="9600" dirty="0" smtClean="0">
                <a:latin typeface="Times New Roman" panose="02020603050405020304" pitchFamily="18" charset="0"/>
                <a:cs typeface="Times New Roman" panose="02020603050405020304" pitchFamily="18" charset="0"/>
              </a:rPr>
              <a:t>asserts</a:t>
            </a:r>
          </a:p>
          <a:p>
            <a:r>
              <a:rPr lang="en-US" sz="9600" dirty="0">
                <a:latin typeface="Times New Roman" panose="02020603050405020304" pitchFamily="18" charset="0"/>
                <a:cs typeface="Times New Roman" panose="02020603050405020304" pitchFamily="18" charset="0"/>
              </a:rPr>
              <a:t/>
            </a:r>
            <a:br>
              <a:rPr lang="en-US" sz="9600" dirty="0">
                <a:latin typeface="Times New Roman" panose="02020603050405020304" pitchFamily="18" charset="0"/>
                <a:cs typeface="Times New Roman" panose="02020603050405020304" pitchFamily="18" charset="0"/>
              </a:rPr>
            </a:br>
            <a:r>
              <a:rPr lang="en-US" sz="9600" b="1" i="1" dirty="0" smtClean="0">
                <a:latin typeface="Times New Roman" panose="02020603050405020304" pitchFamily="18" charset="0"/>
                <a:cs typeface="Times New Roman" panose="02020603050405020304" pitchFamily="18" charset="0"/>
              </a:rPr>
              <a:t>That is not censorship and it’s not necessarily pandering to a neoliberal trauma-centering subject…It’s being kind to the humans around you, and trying to create a culture of thoughtfulness about the reality of oppression in people’s lives and the fact that such oppression can be especially upsetting or traumatizing.</a:t>
            </a:r>
            <a:endParaRPr lang="en-US" sz="9600" dirty="0" smtClean="0">
              <a:latin typeface="Times New Roman" panose="02020603050405020304" pitchFamily="18" charset="0"/>
              <a:cs typeface="Times New Roman" panose="02020603050405020304" pitchFamily="18" charset="0"/>
            </a:endParaRPr>
          </a:p>
          <a:p>
            <a:r>
              <a:rPr lang="en-US" sz="9600" dirty="0" smtClean="0">
                <a:latin typeface="Times New Roman" panose="02020603050405020304" pitchFamily="18" charset="0"/>
                <a:cs typeface="Times New Roman" panose="02020603050405020304" pitchFamily="18" charset="0"/>
              </a:rPr>
              <a:t>Silver </a:t>
            </a:r>
            <a:r>
              <a:rPr lang="en-US" sz="9600" dirty="0">
                <a:latin typeface="Times New Roman" panose="02020603050405020304" pitchFamily="18" charset="0"/>
                <a:cs typeface="Times New Roman" panose="02020603050405020304" pitchFamily="18" charset="0"/>
              </a:rPr>
              <a:t>H agrees</a:t>
            </a:r>
          </a:p>
          <a:p>
            <a:r>
              <a:rPr lang="en-US" sz="9600" b="1" i="1" dirty="0" smtClean="0">
                <a:latin typeface="Times New Roman" panose="02020603050405020304" pitchFamily="18" charset="0"/>
                <a:cs typeface="Times New Roman" panose="02020603050405020304" pitchFamily="18" charset="0"/>
              </a:rPr>
              <a:t>A </a:t>
            </a:r>
            <a:r>
              <a:rPr lang="en-US" sz="9600" b="1" i="1" dirty="0">
                <a:latin typeface="Times New Roman" panose="02020603050405020304" pitchFamily="18" charset="0"/>
                <a:cs typeface="Times New Roman" panose="02020603050405020304" pitchFamily="18" charset="0"/>
              </a:rPr>
              <a:t>trigger warning functions along the lines of “spoiler alert”…and serves to allow a person to make the decision to engage or not with specific content…Trigger warnings do the same thing; they allow someone to decide when the appropriate time is to engage with certain content. This has a natural extension into academia where students are expected to employ critical thought to various material and maintain a certain grade point average while doing so. Allowing a student to decide what time is best to engage with potentially triggering material doesn’t create a culture of victimhood; it simply empowers a person.” </a:t>
            </a:r>
            <a:endParaRPr lang="en-US" sz="9600" dirty="0">
              <a:latin typeface="Times New Roman" panose="02020603050405020304" pitchFamily="18" charset="0"/>
              <a:cs typeface="Times New Roman" panose="02020603050405020304" pitchFamily="18" charset="0"/>
            </a:endParaRPr>
          </a:p>
          <a:p>
            <a:r>
              <a:rPr lang="en-US" sz="9600" dirty="0">
                <a:latin typeface="Times New Roman" panose="02020603050405020304" pitchFamily="18" charset="0"/>
                <a:cs typeface="Times New Roman" panose="02020603050405020304" pitchFamily="18" charset="0"/>
              </a:rPr>
              <a:t> </a:t>
            </a:r>
          </a:p>
          <a:p>
            <a:r>
              <a:rPr lang="en-US" sz="7400" dirty="0"/>
              <a:t> </a:t>
            </a:r>
          </a:p>
          <a:p>
            <a:endParaRPr lang="en-US" dirty="0"/>
          </a:p>
        </p:txBody>
      </p:sp>
      <p:sp>
        <p:nvSpPr>
          <p:cNvPr id="3" name="Title 2"/>
          <p:cNvSpPr>
            <a:spLocks noGrp="1"/>
          </p:cNvSpPr>
          <p:nvPr>
            <p:ph type="title"/>
          </p:nvPr>
        </p:nvSpPr>
        <p:spPr/>
        <p:txBody>
          <a:bodyPr>
            <a:normAutofit fontScale="90000"/>
          </a:bodyPr>
          <a:lstStyle/>
          <a:p>
            <a:r>
              <a:rPr lang="en-US" dirty="0" smtClean="0"/>
              <a:t>“You are Triggering me! The Neo-Liberal Rhetoric of Harm, Danger and Trauma” July 7, 2014</a:t>
            </a:r>
            <a:br>
              <a:rPr lang="en-US" dirty="0" smtClean="0"/>
            </a:br>
            <a:endParaRPr lang="en-US" dirty="0"/>
          </a:p>
        </p:txBody>
      </p:sp>
    </p:spTree>
    <p:extLst>
      <p:ext uri="{BB962C8B-B14F-4D97-AF65-F5344CB8AC3E}">
        <p14:creationId xmlns:p14="http://schemas.microsoft.com/office/powerpoint/2010/main" val="24993939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When does our refusal to take our student’s reactions in account lead to a hostile </a:t>
            </a:r>
            <a:r>
              <a:rPr lang="en-US" dirty="0">
                <a:latin typeface="Times New Roman" panose="02020603050405020304" pitchFamily="18" charset="0"/>
                <a:cs typeface="Times New Roman" panose="02020603050405020304" pitchFamily="18" charset="0"/>
              </a:rPr>
              <a:t>learning </a:t>
            </a:r>
            <a:r>
              <a:rPr lang="en-US" dirty="0" smtClean="0">
                <a:latin typeface="Times New Roman" panose="02020603050405020304" pitchFamily="18" charset="0"/>
                <a:cs typeface="Times New Roman" panose="02020603050405020304" pitchFamily="18" charset="0"/>
              </a:rPr>
              <a:t>environment?</a:t>
            </a:r>
          </a:p>
          <a:p>
            <a:pPr lvl="1"/>
            <a:r>
              <a:rPr lang="en-US" dirty="0" smtClean="0">
                <a:latin typeface="Times New Roman" panose="02020603050405020304" pitchFamily="18" charset="0"/>
                <a:cs typeface="Times New Roman" panose="02020603050405020304" pitchFamily="18" charset="0"/>
              </a:rPr>
              <a:t>Emotional well-being supports intellectual challenge</a:t>
            </a:r>
          </a:p>
          <a:p>
            <a:endParaRPr lang="en-US"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Are we </a:t>
            </a:r>
            <a:r>
              <a:rPr lang="en-US" dirty="0">
                <a:latin typeface="Times New Roman" panose="02020603050405020304" pitchFamily="18" charset="0"/>
                <a:cs typeface="Times New Roman" panose="02020603050405020304" pitchFamily="18" charset="0"/>
              </a:rPr>
              <a:t>justified in making students’ feel uncomfortable in the interest of promoting critical </a:t>
            </a:r>
            <a:r>
              <a:rPr lang="en-US" dirty="0" smtClean="0">
                <a:latin typeface="Times New Roman" panose="02020603050405020304" pitchFamily="18" charset="0"/>
                <a:cs typeface="Times New Roman" panose="02020603050405020304" pitchFamily="18" charset="0"/>
              </a:rPr>
              <a:t>inquiry?</a:t>
            </a:r>
          </a:p>
          <a:p>
            <a:pPr lvl="1"/>
            <a:r>
              <a:rPr lang="en-US" dirty="0" smtClean="0">
                <a:latin typeface="Times New Roman" panose="02020603050405020304" pitchFamily="18" charset="0"/>
                <a:cs typeface="Times New Roman" panose="02020603050405020304" pitchFamily="18" charset="0"/>
              </a:rPr>
              <a:t>Feeling uncomfortable is not the same as feeling unsafe</a:t>
            </a:r>
          </a:p>
          <a:p>
            <a:pPr marL="0" indent="0">
              <a:buNone/>
            </a:pP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Are trigger warnings necessary or can we do better?</a:t>
            </a:r>
          </a:p>
          <a:p>
            <a:pPr lvl="1"/>
            <a:r>
              <a:rPr lang="en-US" dirty="0" smtClean="0">
                <a:latin typeface="Times New Roman" panose="02020603050405020304" pitchFamily="18" charset="0"/>
                <a:cs typeface="Times New Roman" panose="02020603050405020304" pitchFamily="18" charset="0"/>
              </a:rPr>
              <a:t>We are all part of the human social condition </a:t>
            </a:r>
          </a:p>
          <a:p>
            <a:endParaRPr lang="en-US"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3" name="Title 2"/>
          <p:cNvSpPr>
            <a:spLocks noGrp="1"/>
          </p:cNvSpPr>
          <p:nvPr>
            <p:ph type="title"/>
          </p:nvPr>
        </p:nvSpPr>
        <p:spPr/>
        <p:txBody>
          <a:bodyPr/>
          <a:lstStyle/>
          <a:p>
            <a:r>
              <a:rPr lang="en-US" dirty="0" smtClean="0"/>
              <a:t>My Turn</a:t>
            </a:r>
            <a:endParaRPr lang="en-US" dirty="0"/>
          </a:p>
        </p:txBody>
      </p:sp>
    </p:spTree>
    <p:extLst>
      <p:ext uri="{BB962C8B-B14F-4D97-AF65-F5344CB8AC3E}">
        <p14:creationId xmlns:p14="http://schemas.microsoft.com/office/powerpoint/2010/main" val="34263094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25000" lnSpcReduction="20000"/>
          </a:bodyPr>
          <a:lstStyle/>
          <a:p>
            <a:endParaRPr lang="en-US" dirty="0" smtClean="0"/>
          </a:p>
          <a:p>
            <a:r>
              <a:rPr lang="en-US" sz="8600" dirty="0">
                <a:latin typeface="Times New Roman" panose="02020603050405020304" pitchFamily="18" charset="0"/>
                <a:cs typeface="Times New Roman" panose="02020603050405020304" pitchFamily="18" charset="0"/>
              </a:rPr>
              <a:t>“Moral solidarity” means that we neither avoid nor judge the reactions of our students but take into account that there are many possible reactions that content and delivery might evoke and we make space for the processing of these reactions. </a:t>
            </a:r>
          </a:p>
          <a:p>
            <a:endParaRPr lang="en-US" sz="8600" dirty="0">
              <a:latin typeface="Times New Roman" panose="02020603050405020304" pitchFamily="18" charset="0"/>
              <a:cs typeface="Times New Roman" panose="02020603050405020304" pitchFamily="18" charset="0"/>
            </a:endParaRPr>
          </a:p>
          <a:p>
            <a:r>
              <a:rPr lang="en-US" sz="8600" u="sng" dirty="0" smtClean="0">
                <a:latin typeface="Times New Roman" panose="02020603050405020304" pitchFamily="18" charset="0"/>
                <a:cs typeface="Times New Roman" panose="02020603050405020304" pitchFamily="18" charset="0"/>
              </a:rPr>
              <a:t>My faculty research</a:t>
            </a:r>
            <a:r>
              <a:rPr lang="en-US" sz="8600" dirty="0" smtClean="0">
                <a:latin typeface="Times New Roman" panose="02020603050405020304" pitchFamily="18" charset="0"/>
                <a:cs typeface="Times New Roman" panose="02020603050405020304" pitchFamily="18" charset="0"/>
              </a:rPr>
              <a:t>: </a:t>
            </a:r>
          </a:p>
          <a:p>
            <a:pPr marL="0" indent="0">
              <a:buNone/>
            </a:pPr>
            <a:r>
              <a:rPr lang="en-US" sz="8600" dirty="0" smtClean="0">
                <a:latin typeface="Times New Roman" panose="02020603050405020304" pitchFamily="18" charset="0"/>
                <a:cs typeface="Times New Roman" panose="02020603050405020304" pitchFamily="18" charset="0"/>
              </a:rPr>
              <a:t>Faculty members</a:t>
            </a:r>
            <a:r>
              <a:rPr lang="en-US" sz="8600" dirty="0">
                <a:latin typeface="Times New Roman" panose="02020603050405020304" pitchFamily="18" charset="0"/>
                <a:cs typeface="Times New Roman" panose="02020603050405020304" pitchFamily="18" charset="0"/>
              </a:rPr>
              <a:t>’ spiritual and political commitments fueled their moral commitment to witnessing students’ trauma histories and solidarity with students’ learning </a:t>
            </a:r>
            <a:r>
              <a:rPr lang="en-US" sz="8600" dirty="0" smtClean="0">
                <a:latin typeface="Times New Roman" panose="02020603050405020304" pitchFamily="18" charset="0"/>
                <a:cs typeface="Times New Roman" panose="02020603050405020304" pitchFamily="18" charset="0"/>
              </a:rPr>
              <a:t>challenges</a:t>
            </a:r>
          </a:p>
          <a:p>
            <a:pPr marL="0" indent="0">
              <a:buNone/>
            </a:pPr>
            <a:r>
              <a:rPr lang="en-US" sz="8600" dirty="0">
                <a:latin typeface="Times New Roman" panose="02020603050405020304" pitchFamily="18" charset="0"/>
                <a:cs typeface="Times New Roman" panose="02020603050405020304" pitchFamily="18" charset="0"/>
              </a:rPr>
              <a:t>They also had a socially constructed view of mental health problems that was related to structural injustice and were invested in creating caring and collaborative teaching </a:t>
            </a:r>
            <a:r>
              <a:rPr lang="en-US" sz="8600" dirty="0" smtClean="0">
                <a:latin typeface="Times New Roman" panose="02020603050405020304" pitchFamily="18" charset="0"/>
                <a:cs typeface="Times New Roman" panose="02020603050405020304" pitchFamily="18" charset="0"/>
              </a:rPr>
              <a:t>environments, reframing </a:t>
            </a:r>
            <a:r>
              <a:rPr lang="en-US" sz="8600" dirty="0">
                <a:latin typeface="Times New Roman" panose="02020603050405020304" pitchFamily="18" charset="0"/>
                <a:cs typeface="Times New Roman" panose="02020603050405020304" pitchFamily="18" charset="0"/>
              </a:rPr>
              <a:t>education as a more socially and emotionally connected process</a:t>
            </a:r>
            <a:endParaRPr lang="en-US" sz="8600" dirty="0" smtClean="0">
              <a:latin typeface="Times New Roman" panose="02020603050405020304" pitchFamily="18" charset="0"/>
              <a:cs typeface="Times New Roman" panose="02020603050405020304" pitchFamily="18" charset="0"/>
            </a:endParaRPr>
          </a:p>
          <a:p>
            <a:endParaRPr lang="en-US" sz="8600" dirty="0" smtClean="0">
              <a:latin typeface="Times New Roman" panose="02020603050405020304" pitchFamily="18" charset="0"/>
              <a:cs typeface="Times New Roman" panose="02020603050405020304" pitchFamily="18" charset="0"/>
            </a:endParaRPr>
          </a:p>
          <a:p>
            <a:endParaRPr lang="en-US" sz="860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3" name="Title 2"/>
          <p:cNvSpPr>
            <a:spLocks noGrp="1"/>
          </p:cNvSpPr>
          <p:nvPr>
            <p:ph type="title"/>
          </p:nvPr>
        </p:nvSpPr>
        <p:spPr/>
        <p:txBody>
          <a:bodyPr/>
          <a:lstStyle/>
          <a:p>
            <a:r>
              <a:rPr lang="en-US" dirty="0" smtClean="0"/>
              <a:t>Moral Solidarity</a:t>
            </a:r>
            <a:endParaRPr lang="en-US" dirty="0"/>
          </a:p>
        </p:txBody>
      </p:sp>
    </p:spTree>
    <p:extLst>
      <p:ext uri="{BB962C8B-B14F-4D97-AF65-F5344CB8AC3E}">
        <p14:creationId xmlns:p14="http://schemas.microsoft.com/office/powerpoint/2010/main" val="23867865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p:txBody>
          <a:bodyPr>
            <a:normAutofit lnSpcReduction="10000"/>
          </a:bodyPr>
          <a:lstStyle/>
          <a:p>
            <a:endParaRPr lang="en-US" b="1" dirty="0" smtClean="0">
              <a:latin typeface="Times New Roman" panose="02020603050405020304" pitchFamily="18" charset="0"/>
              <a:cs typeface="Times New Roman" panose="02020603050405020304" pitchFamily="18" charset="0"/>
            </a:endParaRPr>
          </a:p>
          <a:p>
            <a:r>
              <a:rPr lang="en-US" b="1" dirty="0" smtClean="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Trigger warnings” are explicit alerts that material (students) are about to read or see in a classroom might upset them, or as some students assert, cause symptoms of post-traumatic stress disorder in victims of rape or in war veterans. </a:t>
            </a:r>
            <a:endParaRPr lang="en-US" b="1" dirty="0" smtClean="0">
              <a:latin typeface="Times New Roman" panose="02020603050405020304" pitchFamily="18" charset="0"/>
              <a:cs typeface="Times New Roman" panose="02020603050405020304" pitchFamily="18" charset="0"/>
            </a:endParaRPr>
          </a:p>
          <a:p>
            <a:r>
              <a:rPr lang="en-US" b="1" dirty="0" smtClean="0">
                <a:latin typeface="Times New Roman" panose="02020603050405020304" pitchFamily="18" charset="0"/>
                <a:cs typeface="Times New Roman" panose="02020603050405020304" pitchFamily="18" charset="0"/>
              </a:rPr>
              <a:t>They </a:t>
            </a:r>
            <a:r>
              <a:rPr lang="en-US" b="1" dirty="0">
                <a:latin typeface="Times New Roman" panose="02020603050405020304" pitchFamily="18" charset="0"/>
                <a:cs typeface="Times New Roman" panose="02020603050405020304" pitchFamily="18" charset="0"/>
              </a:rPr>
              <a:t>usually take the form of a sentence or a few words to caution readers/viewers about the content that follows. They were used first on feminist websites to flag graphic accounts of or extensive discussion of abuse, torture, self-harming behavior, disordered eating, depiction or discussion of violence, particular kinds of consensual sexual activity, and discriminatory attitudes or actions such as sexism or racism.</a:t>
            </a:r>
          </a:p>
          <a:p>
            <a:pPr marL="0" lvl="0" indent="0">
              <a:buNone/>
            </a:pPr>
            <a:endParaRPr lang="en-US" dirty="0" smtClean="0"/>
          </a:p>
          <a:p>
            <a:pPr marL="365760" lvl="1" indent="0">
              <a:buNone/>
            </a:pPr>
            <a:endParaRPr lang="en-US" dirty="0" smtClean="0"/>
          </a:p>
          <a:p>
            <a:pPr marL="731520" lvl="2" indent="0">
              <a:buNone/>
            </a:pPr>
            <a:endParaRPr lang="en-US" dirty="0" smtClean="0"/>
          </a:p>
          <a:p>
            <a:pPr marL="1097280" lvl="3" indent="0">
              <a:buNone/>
            </a:pPr>
            <a:endParaRPr lang="en-US" dirty="0" smtClean="0"/>
          </a:p>
          <a:p>
            <a:pPr marL="1463040" lvl="4" indent="0">
              <a:buNone/>
            </a:pPr>
            <a:endParaRPr lang="en-US" dirty="0" smtClean="0"/>
          </a:p>
        </p:txBody>
      </p:sp>
      <p:sp>
        <p:nvSpPr>
          <p:cNvPr id="13" name="Title 12"/>
          <p:cNvSpPr>
            <a:spLocks noGrp="1"/>
          </p:cNvSpPr>
          <p:nvPr>
            <p:ph type="title"/>
          </p:nvPr>
        </p:nvSpPr>
        <p:spPr/>
        <p:txBody>
          <a:bodyPr/>
          <a:lstStyle/>
          <a:p>
            <a:r>
              <a:rPr lang="en-US" dirty="0" smtClean="0"/>
              <a:t>	What are trigger warnings?</a:t>
            </a:r>
            <a:endParaRPr lang="en-US" dirty="0"/>
          </a:p>
        </p:txBody>
      </p:sp>
    </p:spTree>
    <p:extLst>
      <p:ext uri="{BB962C8B-B14F-4D97-AF65-F5344CB8AC3E}">
        <p14:creationId xmlns:p14="http://schemas.microsoft.com/office/powerpoint/2010/main" val="35614984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latin typeface="Times New Roman" panose="02020603050405020304" pitchFamily="18" charset="0"/>
                <a:cs typeface="Times New Roman" panose="02020603050405020304" pitchFamily="18" charset="0"/>
              </a:rPr>
              <a:t>My overall recommendation is that establishing commonality among all students in the recognition that we live in a violent world, helps create an atmosphere that is fair to all students, where student trauma survivors are not singled out for special attention of either a positive or negative nature.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addition, moral solidarity with our students communicates safety, stability and general acceptance of who they are, wherever they are on life’s path. Although, this imperative may sometimes put us in ethical conflict with our evaluative responsibilities, it is probably the only way to go with our diverse learners.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Creating opportunities for students to reflect on their responses to the professor, the material and the learning environment decreases emotional reactivity and helps students integrate their learning.</a:t>
            </a:r>
            <a:endParaRPr lang="en-US" dirty="0">
              <a:latin typeface="Times New Roman" panose="02020603050405020304" pitchFamily="18" charset="0"/>
              <a:cs typeface="Times New Roman" panose="02020603050405020304" pitchFamily="18" charset="0"/>
            </a:endParaRPr>
          </a:p>
          <a:p>
            <a:endParaRPr lang="en-US" dirty="0"/>
          </a:p>
        </p:txBody>
      </p:sp>
      <p:sp>
        <p:nvSpPr>
          <p:cNvPr id="3" name="Title 2"/>
          <p:cNvSpPr>
            <a:spLocks noGrp="1"/>
          </p:cNvSpPr>
          <p:nvPr>
            <p:ph type="title"/>
          </p:nvPr>
        </p:nvSpPr>
        <p:spPr/>
        <p:txBody>
          <a:bodyPr/>
          <a:lstStyle/>
          <a:p>
            <a:r>
              <a:rPr lang="en-US" dirty="0" smtClean="0"/>
              <a:t>Overall Recommendations</a:t>
            </a:r>
            <a:endParaRPr lang="en-US" dirty="0"/>
          </a:p>
        </p:txBody>
      </p:sp>
    </p:spTree>
    <p:extLst>
      <p:ext uri="{BB962C8B-B14F-4D97-AF65-F5344CB8AC3E}">
        <p14:creationId xmlns:p14="http://schemas.microsoft.com/office/powerpoint/2010/main" val="20622549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948100" y="3029643"/>
            <a:ext cx="8328237" cy="4572000"/>
          </a:xfrm>
        </p:spPr>
        <p:txBody>
          <a:bodyPr/>
          <a:lstStyle/>
          <a:p>
            <a:r>
              <a:rPr lang="en-US" dirty="0" smtClean="0">
                <a:latin typeface="Times New Roman" panose="02020603050405020304" pitchFamily="18" charset="0"/>
                <a:cs typeface="Times New Roman" panose="02020603050405020304" pitchFamily="18" charset="0"/>
              </a:rPr>
              <a:t>Let’s avoid dichotomizing:</a:t>
            </a:r>
          </a:p>
          <a:p>
            <a:pPr marL="365760" lvl="1" indent="0">
              <a:buNone/>
            </a:pPr>
            <a:endParaRPr lang="en-US" dirty="0">
              <a:latin typeface="Times New Roman" panose="02020603050405020304" pitchFamily="18" charset="0"/>
              <a:cs typeface="Times New Roman" panose="02020603050405020304" pitchFamily="18" charset="0"/>
            </a:endParaRPr>
          </a:p>
          <a:p>
            <a:pPr marL="365760" lvl="1" indent="0">
              <a:buNone/>
            </a:pPr>
            <a:r>
              <a:rPr lang="en-US" sz="2800" b="1" u="sng" dirty="0" smtClean="0">
                <a:latin typeface="Times New Roman" panose="02020603050405020304" pitchFamily="18" charset="0"/>
                <a:cs typeface="Times New Roman" panose="02020603050405020304" pitchFamily="18" charset="0"/>
              </a:rPr>
              <a:t>Intellectual freedom and Moral solidarity</a:t>
            </a:r>
          </a:p>
          <a:p>
            <a:pPr marL="365760" lvl="1" indent="0">
              <a:buNone/>
            </a:pPr>
            <a:endParaRPr lang="en-US" sz="2800" b="1" u="sng" dirty="0">
              <a:latin typeface="Times New Roman" panose="02020603050405020304" pitchFamily="18" charset="0"/>
              <a:cs typeface="Times New Roman" panose="02020603050405020304" pitchFamily="18" charset="0"/>
            </a:endParaRPr>
          </a:p>
          <a:p>
            <a:pPr marL="365760" lvl="1" indent="0">
              <a:buNone/>
            </a:pPr>
            <a:r>
              <a:rPr lang="en-US" sz="2800" b="1" u="sng" dirty="0" smtClean="0">
                <a:latin typeface="Times New Roman" panose="02020603050405020304" pitchFamily="18" charset="0"/>
                <a:cs typeface="Times New Roman" panose="02020603050405020304" pitchFamily="18" charset="0"/>
              </a:rPr>
              <a:t>Faculty rights and the Ethics of teaching</a:t>
            </a:r>
          </a:p>
          <a:p>
            <a:pPr marL="365760" lvl="1" indent="0">
              <a:buNone/>
            </a:pPr>
            <a:endParaRPr lang="en-US" sz="2800" b="1" dirty="0">
              <a:latin typeface="Times New Roman" panose="02020603050405020304" pitchFamily="18" charset="0"/>
              <a:cs typeface="Times New Roman" panose="02020603050405020304" pitchFamily="18" charset="0"/>
            </a:endParaRPr>
          </a:p>
          <a:p>
            <a:pPr marL="365760" lvl="1" indent="0">
              <a:buNone/>
            </a:pPr>
            <a:r>
              <a:rPr lang="en-US" sz="2800" b="1" u="sng" dirty="0" smtClean="0">
                <a:latin typeface="Times New Roman" panose="02020603050405020304" pitchFamily="18" charset="0"/>
                <a:cs typeface="Times New Roman" panose="02020603050405020304" pitchFamily="18" charset="0"/>
              </a:rPr>
              <a:t>Medical mental health model and Social justice model</a:t>
            </a:r>
          </a:p>
          <a:p>
            <a:pPr marL="365760" lvl="1" indent="0">
              <a:buNone/>
            </a:pPr>
            <a:endParaRPr lang="en-US" b="1" u="sng" dirty="0">
              <a:latin typeface="Times New Roman" panose="02020603050405020304" pitchFamily="18" charset="0"/>
              <a:cs typeface="Times New Roman" panose="02020603050405020304" pitchFamily="18" charset="0"/>
            </a:endParaRPr>
          </a:p>
        </p:txBody>
      </p:sp>
      <p:sp>
        <p:nvSpPr>
          <p:cNvPr id="3" name="Title 2"/>
          <p:cNvSpPr>
            <a:spLocks noGrp="1"/>
          </p:cNvSpPr>
          <p:nvPr>
            <p:ph type="title"/>
          </p:nvPr>
        </p:nvSpPr>
        <p:spPr/>
        <p:txBody>
          <a:bodyPr/>
          <a:lstStyle/>
          <a:p>
            <a:r>
              <a:rPr lang="en-US" dirty="0" smtClean="0"/>
              <a:t>Final Thoughts	</a:t>
            </a:r>
            <a:endParaRPr lang="en-US" dirty="0"/>
          </a:p>
        </p:txBody>
      </p:sp>
      <p:sp>
        <p:nvSpPr>
          <p:cNvPr id="4" name="Rectangle 2"/>
          <p:cNvSpPr>
            <a:spLocks noChangeArrowheads="1"/>
          </p:cNvSpPr>
          <p:nvPr/>
        </p:nvSpPr>
        <p:spPr bwMode="auto">
          <a:xfrm>
            <a:off x="2712406" y="1429443"/>
            <a:ext cx="10376519"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5121" name="Picture 8" descr="http://cdn2.theawl.com/wp-content/uploads/2012/05/Screen-shot-2012-05-30-at-8.56.18-A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3812" y="1886643"/>
            <a:ext cx="2254237" cy="277177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2712406" y="4658418"/>
            <a:ext cx="10376519"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2230397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797777" y="1384507"/>
            <a:ext cx="8389460" cy="7716902"/>
          </a:xfrm>
        </p:spPr>
        <p:txBody>
          <a:bodyPr/>
          <a:lstStyle/>
          <a:p>
            <a:endParaRPr lang="en-US" dirty="0"/>
          </a:p>
        </p:txBody>
      </p:sp>
      <p:sp>
        <p:nvSpPr>
          <p:cNvPr id="3" name="Title 2"/>
          <p:cNvSpPr>
            <a:spLocks noGrp="1"/>
          </p:cNvSpPr>
          <p:nvPr>
            <p:ph type="title"/>
          </p:nvPr>
        </p:nvSpPr>
        <p:spPr/>
        <p:txBody>
          <a:bodyPr/>
          <a:lstStyle/>
          <a:p>
            <a:r>
              <a:rPr lang="en-US" dirty="0" smtClean="0"/>
              <a:t>	Television has Content Warnings</a:t>
            </a:r>
            <a:endParaRPr lang="en-US" dirty="0"/>
          </a:p>
        </p:txBody>
      </p:sp>
      <p:sp>
        <p:nvSpPr>
          <p:cNvPr id="4" name="Rectangle 2"/>
          <p:cNvSpPr>
            <a:spLocks noChangeArrowheads="1"/>
          </p:cNvSpPr>
          <p:nvPr/>
        </p:nvSpPr>
        <p:spPr bwMode="auto">
          <a:xfrm>
            <a:off x="7161212" y="3004665"/>
            <a:ext cx="9308202"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Pay television has "trigger warnings" of a sort.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 similar rating could work on course syllabi.</a:t>
            </a:r>
            <a:endParaRPr kumimoji="0" lang="en-US" altLang="en-US" sz="20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smtClean="0">
              <a:ln>
                <a:noFill/>
              </a:ln>
              <a:solidFill>
                <a:schemeClr val="tx1"/>
              </a:solidFill>
              <a:effectLst/>
              <a:latin typeface="Arial" panose="020B0604020202020204" pitchFamily="34" charset="0"/>
            </a:endParaRPr>
          </a:p>
        </p:txBody>
      </p:sp>
      <p:pic>
        <p:nvPicPr>
          <p:cNvPr id="2049" name="Picture 2" descr="http://cdn.theatlantic.com/static/newsroom/img/mt/2014/05/hbo_warning/lead.png?n5vli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3436" y="1454080"/>
            <a:ext cx="5429250" cy="5151437"/>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4113212" y="6963672"/>
            <a:ext cx="121888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4239136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endParaRPr lang="en-US" dirty="0"/>
          </a:p>
          <a:p>
            <a:endParaRPr lang="en-US" dirty="0" smtClean="0"/>
          </a:p>
          <a:p>
            <a:endParaRPr lang="en-US" dirty="0"/>
          </a:p>
          <a:p>
            <a:endParaRPr lang="en-US" dirty="0" smtClean="0"/>
          </a:p>
          <a:p>
            <a:endParaRPr lang="en-US" dirty="0"/>
          </a:p>
        </p:txBody>
      </p:sp>
      <p:sp>
        <p:nvSpPr>
          <p:cNvPr id="3" name="Title 2"/>
          <p:cNvSpPr>
            <a:spLocks noGrp="1"/>
          </p:cNvSpPr>
          <p:nvPr>
            <p:ph type="title"/>
          </p:nvPr>
        </p:nvSpPr>
        <p:spPr>
          <a:xfrm>
            <a:off x="1593435" y="0"/>
            <a:ext cx="9782801" cy="1239837"/>
          </a:xfrm>
        </p:spPr>
        <p:txBody>
          <a:bodyPr/>
          <a:lstStyle/>
          <a:p>
            <a:r>
              <a:rPr lang="en-US" dirty="0" smtClean="0"/>
              <a:t>Common Trigger Warnings on Internet </a:t>
            </a:r>
            <a:endParaRPr lang="en-US" dirty="0"/>
          </a:p>
        </p:txBody>
      </p:sp>
      <p:sp>
        <p:nvSpPr>
          <p:cNvPr id="4" name="Rectangle 3"/>
          <p:cNvSpPr/>
          <p:nvPr/>
        </p:nvSpPr>
        <p:spPr>
          <a:xfrm>
            <a:off x="1751012" y="1253789"/>
            <a:ext cx="6092825" cy="5025671"/>
          </a:xfrm>
          <a:prstGeom prst="rect">
            <a:avLst/>
          </a:prstGeom>
        </p:spPr>
        <p:txBody>
          <a:bodyPr>
            <a:spAutoFit/>
          </a:bodyPr>
          <a:lstStyle/>
          <a:p>
            <a:pPr>
              <a:lnSpc>
                <a:spcPct val="107000"/>
              </a:lnSpc>
              <a:spcAft>
                <a:spcPts val="800"/>
              </a:spcAft>
            </a:pP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Swearing</a:t>
            </a:r>
            <a:endParaRPr lang="en-US" sz="2400" b="1"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Rape</a:t>
            </a:r>
            <a:endParaRPr lang="en-US" sz="2400" b="1"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Abuse (physical, mental, emotional, verbal, sexual)</a:t>
            </a:r>
            <a:endParaRPr lang="en-US" sz="2400" b="1"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Child abuse/pedophilia</a:t>
            </a:r>
            <a:endParaRPr lang="en-US" sz="2400" b="1"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Self-injurious behavior (self-harm, eating disorders, etc.)</a:t>
            </a:r>
            <a:endParaRPr lang="en-US" sz="2400" b="1"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Talk of drug use (legal, illegal or psychiatric)</a:t>
            </a:r>
            <a:endParaRPr lang="en-US" sz="2400" b="1" dirty="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2400" b="1" dirty="0" smtClean="0">
                <a:latin typeface="Times New Roman" panose="02020603050405020304" pitchFamily="18" charset="0"/>
                <a:ea typeface="Times New Roman" panose="02020603050405020304" pitchFamily="18" charset="0"/>
                <a:cs typeface="Times New Roman" panose="02020603050405020304" pitchFamily="18" charset="0"/>
              </a:rPr>
              <a:t>Suicide</a:t>
            </a:r>
            <a:endParaRPr lang="en-US" sz="2400" b="1"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66918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marL="0" indent="0">
              <a:buNone/>
            </a:pPr>
            <a:endParaRPr lang="en-US" dirty="0"/>
          </a:p>
          <a:p>
            <a:r>
              <a:rPr lang="en-US" b="1" dirty="0" smtClean="0"/>
              <a:t>“</a:t>
            </a:r>
            <a:r>
              <a:rPr lang="en-US" b="1" dirty="0"/>
              <a:t>trigger warning” </a:t>
            </a:r>
            <a:endParaRPr lang="en-US" dirty="0"/>
          </a:p>
          <a:p>
            <a:r>
              <a:rPr lang="en-US" b="1" dirty="0"/>
              <a:t>“content warning”</a:t>
            </a:r>
            <a:endParaRPr lang="en-US" dirty="0"/>
          </a:p>
          <a:p>
            <a:r>
              <a:rPr lang="en-US" b="1" dirty="0"/>
              <a:t>“activation warning” </a:t>
            </a:r>
            <a:endParaRPr lang="en-US" dirty="0"/>
          </a:p>
          <a:p>
            <a:r>
              <a:rPr lang="en-US" b="1" dirty="0"/>
              <a:t>“stress warning” </a:t>
            </a:r>
            <a:endParaRPr lang="en-US" dirty="0"/>
          </a:p>
          <a:p>
            <a:r>
              <a:rPr lang="en-US" b="1" dirty="0"/>
              <a:t>“</a:t>
            </a:r>
            <a:r>
              <a:rPr lang="en-US" b="1" dirty="0" err="1"/>
              <a:t>objectional</a:t>
            </a:r>
            <a:r>
              <a:rPr lang="en-US" b="1" dirty="0"/>
              <a:t> material warning”</a:t>
            </a:r>
            <a:endParaRPr lang="en-US" dirty="0"/>
          </a:p>
          <a:p>
            <a:endParaRPr lang="en-US" dirty="0" smtClean="0"/>
          </a:p>
          <a:p>
            <a:r>
              <a:rPr lang="en-US" dirty="0" smtClean="0"/>
              <a:t>With some </a:t>
            </a:r>
            <a:r>
              <a:rPr lang="en-US" dirty="0"/>
              <a:t>broad indication as to the nature of the content e.g. </a:t>
            </a:r>
          </a:p>
          <a:p>
            <a:endParaRPr lang="en-US" b="1" dirty="0" smtClean="0"/>
          </a:p>
          <a:p>
            <a:pPr marL="0" indent="0">
              <a:buNone/>
            </a:pPr>
            <a:r>
              <a:rPr lang="en-US" b="1" dirty="0" smtClean="0"/>
              <a:t>“</a:t>
            </a:r>
            <a:r>
              <a:rPr lang="en-US" b="1" dirty="0"/>
              <a:t>Warning for a graphic depiction of sexual violence”</a:t>
            </a:r>
            <a:endParaRPr lang="en-US" dirty="0"/>
          </a:p>
          <a:p>
            <a:pPr marL="0" indent="0">
              <a:buNone/>
            </a:pPr>
            <a:r>
              <a:rPr lang="en-US" b="1" dirty="0" smtClean="0"/>
              <a:t>“</a:t>
            </a:r>
            <a:r>
              <a:rPr lang="en-US" b="1" dirty="0"/>
              <a:t>Content Warning: disordered eating”</a:t>
            </a:r>
            <a:endParaRPr lang="en-US" dirty="0"/>
          </a:p>
          <a:p>
            <a:endParaRPr lang="en-US" dirty="0"/>
          </a:p>
        </p:txBody>
      </p:sp>
      <p:sp>
        <p:nvSpPr>
          <p:cNvPr id="3" name="Title 2"/>
          <p:cNvSpPr>
            <a:spLocks noGrp="1"/>
          </p:cNvSpPr>
          <p:nvPr>
            <p:ph type="title"/>
          </p:nvPr>
        </p:nvSpPr>
        <p:spPr/>
        <p:txBody>
          <a:bodyPr/>
          <a:lstStyle/>
          <a:p>
            <a:r>
              <a:rPr lang="en-US" dirty="0" smtClean="0"/>
              <a:t>Trigger Warnings In Course Syllabi</a:t>
            </a:r>
            <a:endParaRPr lang="en-US" dirty="0"/>
          </a:p>
        </p:txBody>
      </p:sp>
    </p:spTree>
    <p:extLst>
      <p:ext uri="{BB962C8B-B14F-4D97-AF65-F5344CB8AC3E}">
        <p14:creationId xmlns:p14="http://schemas.microsoft.com/office/powerpoint/2010/main" val="28198698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93436" y="1600200"/>
            <a:ext cx="9782801" cy="4876800"/>
          </a:xfrm>
        </p:spPr>
        <p:txBody>
          <a:bodyPr>
            <a:normAutofit fontScale="25000" lnSpcReduction="20000"/>
          </a:bodyPr>
          <a:lstStyle/>
          <a:p>
            <a:endParaRPr lang="en-US" dirty="0" smtClean="0"/>
          </a:p>
          <a:p>
            <a:pPr marL="0" indent="0">
              <a:buNone/>
            </a:pPr>
            <a:r>
              <a:rPr lang="en-US" sz="9600" b="1" dirty="0" smtClean="0">
                <a:latin typeface="Times New Roman" panose="02020603050405020304" pitchFamily="18" charset="0"/>
                <a:cs typeface="Times New Roman" panose="02020603050405020304" pitchFamily="18" charset="0"/>
              </a:rPr>
              <a:t>Another </a:t>
            </a:r>
            <a:r>
              <a:rPr lang="en-US" sz="9600" b="1" dirty="0">
                <a:latin typeface="Times New Roman" panose="02020603050405020304" pitchFamily="18" charset="0"/>
                <a:cs typeface="Times New Roman" panose="02020603050405020304" pitchFamily="18" charset="0"/>
              </a:rPr>
              <a:t>approach could be a more general statement of alert such as that suggested by </a:t>
            </a:r>
            <a:r>
              <a:rPr lang="en-US" sz="9600" b="1" dirty="0">
                <a:latin typeface="Times New Roman" panose="02020603050405020304" pitchFamily="18" charset="0"/>
                <a:cs typeface="Times New Roman" panose="02020603050405020304" pitchFamily="18" charset="0"/>
                <a:hlinkClick r:id="rId2" tooltip="View user profile."/>
              </a:rPr>
              <a:t>Angus Johnston</a:t>
            </a:r>
            <a:r>
              <a:rPr lang="en-US" sz="9600" b="1" dirty="0">
                <a:latin typeface="Times New Roman" panose="02020603050405020304" pitchFamily="18" charset="0"/>
                <a:cs typeface="Times New Roman" panose="02020603050405020304" pitchFamily="18" charset="0"/>
              </a:rPr>
              <a:t> who teaches history at </a:t>
            </a:r>
            <a:r>
              <a:rPr lang="en-US" sz="9600" b="1" dirty="0" err="1">
                <a:latin typeface="Times New Roman" panose="02020603050405020304" pitchFamily="18" charset="0"/>
                <a:cs typeface="Times New Roman" panose="02020603050405020304" pitchFamily="18" charset="0"/>
              </a:rPr>
              <a:t>Hostos</a:t>
            </a:r>
            <a:r>
              <a:rPr lang="en-US" sz="9600" b="1" dirty="0">
                <a:latin typeface="Times New Roman" panose="02020603050405020304" pitchFamily="18" charset="0"/>
                <a:cs typeface="Times New Roman" panose="02020603050405020304" pitchFamily="18" charset="0"/>
              </a:rPr>
              <a:t> Community College, City University of New York (Inside Higher Ed, May 29, 2014).</a:t>
            </a:r>
          </a:p>
          <a:p>
            <a:r>
              <a:rPr lang="en-US" sz="9600" b="1" i="1" dirty="0">
                <a:latin typeface="Times New Roman" panose="02020603050405020304" pitchFamily="18" charset="0"/>
                <a:cs typeface="Times New Roman" panose="02020603050405020304" pitchFamily="18" charset="0"/>
              </a:rPr>
              <a:t>Course Content Note</a:t>
            </a:r>
            <a:endParaRPr lang="en-US" sz="9600" b="1" dirty="0">
              <a:latin typeface="Times New Roman" panose="02020603050405020304" pitchFamily="18" charset="0"/>
              <a:cs typeface="Times New Roman" panose="02020603050405020304" pitchFamily="18" charset="0"/>
            </a:endParaRPr>
          </a:p>
          <a:p>
            <a:r>
              <a:rPr lang="en-US" sz="9600" b="1" i="1" dirty="0">
                <a:latin typeface="Times New Roman" panose="02020603050405020304" pitchFamily="18" charset="0"/>
                <a:cs typeface="Times New Roman" panose="02020603050405020304" pitchFamily="18" charset="0"/>
              </a:rPr>
              <a:t>At times this semester we will be discussing historical events that may be disturbing, even traumatizing, to some students. If you ever feel the need to step outside during one of these discussions, either for a short time or for the rest of the class session, you may always do so without academic penalty. (You will, however, be responsible for any material you miss. If you do leave the room for a significant time, please make arrangements to get notes from another student or see me individually.)</a:t>
            </a:r>
            <a:endParaRPr lang="en-US" sz="9600" b="1" dirty="0">
              <a:latin typeface="Times New Roman" panose="02020603050405020304" pitchFamily="18" charset="0"/>
              <a:cs typeface="Times New Roman" panose="02020603050405020304" pitchFamily="18" charset="0"/>
            </a:endParaRPr>
          </a:p>
          <a:p>
            <a:r>
              <a:rPr lang="en-US" sz="9600" b="1" i="1" dirty="0">
                <a:latin typeface="Times New Roman" panose="02020603050405020304" pitchFamily="18" charset="0"/>
                <a:cs typeface="Times New Roman" panose="02020603050405020304" pitchFamily="18" charset="0"/>
              </a:rPr>
              <a:t>If you ever wish to discuss your personal reactions to this material, either with the class or with me afterwards, I welcome such discussion as an appropriate part of our coursework.</a:t>
            </a:r>
            <a:endParaRPr lang="en-US" sz="9600" b="1" dirty="0">
              <a:latin typeface="Times New Roman" panose="02020603050405020304" pitchFamily="18" charset="0"/>
              <a:cs typeface="Times New Roman" panose="02020603050405020304" pitchFamily="18" charset="0"/>
            </a:endParaRPr>
          </a:p>
          <a:p>
            <a:r>
              <a:rPr lang="en-US" sz="9600" b="1" dirty="0">
                <a:latin typeface="Times New Roman" panose="02020603050405020304" pitchFamily="18" charset="0"/>
                <a:cs typeface="Times New Roman" panose="02020603050405020304" pitchFamily="18" charset="0"/>
              </a:rPr>
              <a:t> </a:t>
            </a:r>
          </a:p>
          <a:p>
            <a:r>
              <a:rPr lang="en-US" sz="9600" b="1" dirty="0">
                <a:latin typeface="Times New Roman" panose="02020603050405020304" pitchFamily="18" charset="0"/>
                <a:cs typeface="Times New Roman" panose="02020603050405020304" pitchFamily="18" charset="0"/>
              </a:rPr>
              <a:t> </a:t>
            </a:r>
          </a:p>
          <a:p>
            <a:endParaRPr lang="en-US" dirty="0"/>
          </a:p>
        </p:txBody>
      </p:sp>
      <p:sp>
        <p:nvSpPr>
          <p:cNvPr id="3" name="Title 2"/>
          <p:cNvSpPr>
            <a:spLocks noGrp="1"/>
          </p:cNvSpPr>
          <p:nvPr>
            <p:ph type="title"/>
          </p:nvPr>
        </p:nvSpPr>
        <p:spPr/>
        <p:txBody>
          <a:bodyPr/>
          <a:lstStyle/>
          <a:p>
            <a:r>
              <a:rPr lang="en-US" dirty="0" smtClean="0"/>
              <a:t>General Statement</a:t>
            </a:r>
            <a:endParaRPr lang="en-US" dirty="0"/>
          </a:p>
        </p:txBody>
      </p:sp>
    </p:spTree>
    <p:extLst>
      <p:ext uri="{BB962C8B-B14F-4D97-AF65-F5344CB8AC3E}">
        <p14:creationId xmlns:p14="http://schemas.microsoft.com/office/powerpoint/2010/main" val="4155109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93812" y="1417637"/>
            <a:ext cx="9782801" cy="9144000"/>
          </a:xfrm>
        </p:spPr>
        <p:txBody>
          <a:bodyPr/>
          <a:lstStyle/>
          <a:p>
            <a:r>
              <a:rPr lang="en-US" dirty="0" smtClean="0"/>
              <a:t>Over 60% of students have had exposure to violence</a:t>
            </a:r>
            <a:endParaRPr lang="en-US" dirty="0"/>
          </a:p>
        </p:txBody>
      </p:sp>
      <p:sp>
        <p:nvSpPr>
          <p:cNvPr id="3" name="Title 2"/>
          <p:cNvSpPr>
            <a:spLocks noGrp="1"/>
          </p:cNvSpPr>
          <p:nvPr>
            <p:ph type="title"/>
          </p:nvPr>
        </p:nvSpPr>
        <p:spPr/>
        <p:txBody>
          <a:bodyPr/>
          <a:lstStyle/>
          <a:p>
            <a:r>
              <a:rPr lang="en-US" dirty="0" smtClean="0"/>
              <a:t>Experience of Violence Prior to College</a:t>
            </a:r>
            <a:endParaRPr lang="en-US" dirty="0"/>
          </a:p>
        </p:txBody>
      </p:sp>
      <p:sp>
        <p:nvSpPr>
          <p:cNvPr id="4" name="Rectangle 2"/>
          <p:cNvSpPr>
            <a:spLocks noChangeArrowheads="1"/>
          </p:cNvSpPr>
          <p:nvPr/>
        </p:nvSpPr>
        <p:spPr bwMode="auto">
          <a:xfrm>
            <a:off x="1446212" y="1841706"/>
            <a:ext cx="805630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Children</a:t>
            </a:r>
            <a:r>
              <a:rPr kumimoji="0" lang="en-US" altLang="en-US"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en-US" altLang="en-US"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 Exposure to Violence: A Comprehensive National Survey (</a:t>
            </a:r>
            <a:r>
              <a:rPr kumimoji="0" lang="en-US" altLang="en-US"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Finkelhor</a:t>
            </a:r>
            <a:r>
              <a:rPr kumimoji="0" lang="en-US" altLang="en-US"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Turner, </a:t>
            </a:r>
            <a:r>
              <a:rPr kumimoji="0" lang="en-US" altLang="en-US"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Ormrod</a:t>
            </a:r>
            <a:r>
              <a:rPr kumimoji="0" lang="en-US" altLang="en-US"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Hamby &amp; </a:t>
            </a:r>
            <a:r>
              <a:rPr kumimoji="0" lang="en-US" altLang="en-US"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Kracke</a:t>
            </a:r>
            <a:r>
              <a:rPr kumimoji="0" lang="en-US" altLang="en-US"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2009) </a:t>
            </a:r>
            <a:endParaRPr kumimoji="0" lang="en-US" altLang="en-US" sz="2800" b="0" i="0" u="none" strike="noStrike" cap="none" normalizeH="0" baseline="0" dirty="0" smtClean="0">
              <a:ln>
                <a:noFill/>
              </a:ln>
              <a:solidFill>
                <a:schemeClr val="tx1"/>
              </a:solidFill>
              <a:effectLst/>
              <a:latin typeface="Arial" panose="020B0604020202020204" pitchFamily="34" charset="0"/>
            </a:endParaRPr>
          </a:p>
        </p:txBody>
      </p:sp>
      <p:pic>
        <p:nvPicPr>
          <p:cNvPr id="3073" name="Picture 3" descr="118_fig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5412" y="2488038"/>
            <a:ext cx="6837108" cy="421756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1581909" y="8115300"/>
            <a:ext cx="1218882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664486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25000" lnSpcReduction="20000"/>
          </a:bodyPr>
          <a:lstStyle/>
          <a:p>
            <a:r>
              <a:rPr lang="en-US" sz="4800" b="1" dirty="0">
                <a:latin typeface="Times New Roman" panose="02020603050405020304" pitchFamily="18" charset="0"/>
                <a:cs typeface="Times New Roman" panose="02020603050405020304" pitchFamily="18" charset="0"/>
              </a:rPr>
              <a:t>Columbia University Graduate School of Arts &amp; Sciences Teaching Center (http://gsas.columbia.edu/teachingcenter).</a:t>
            </a:r>
          </a:p>
          <a:p>
            <a:r>
              <a:rPr lang="en-US" sz="4800" b="1" dirty="0">
                <a:latin typeface="Times New Roman" panose="02020603050405020304" pitchFamily="18" charset="0"/>
                <a:cs typeface="Times New Roman" panose="02020603050405020304" pitchFamily="18" charset="0"/>
              </a:rPr>
              <a:t>ETHICAL ISSUES IN COLLEGE TEACHING </a:t>
            </a:r>
          </a:p>
          <a:p>
            <a:r>
              <a:rPr lang="en-US" sz="4800" b="1" dirty="0">
                <a:latin typeface="Times New Roman" panose="02020603050405020304" pitchFamily="18" charset="0"/>
                <a:cs typeface="Times New Roman" panose="02020603050405020304" pitchFamily="18" charset="0"/>
              </a:rPr>
              <a:t> </a:t>
            </a:r>
            <a:r>
              <a:rPr lang="en-US" sz="4800" b="1" dirty="0" smtClean="0">
                <a:latin typeface="Times New Roman" panose="02020603050405020304" pitchFamily="18" charset="0"/>
                <a:cs typeface="Times New Roman" panose="02020603050405020304" pitchFamily="18" charset="0"/>
              </a:rPr>
              <a:t>• </a:t>
            </a:r>
            <a:r>
              <a:rPr lang="en-US" sz="4800" b="1" dirty="0">
                <a:latin typeface="Times New Roman" panose="02020603050405020304" pitchFamily="18" charset="0"/>
                <a:cs typeface="Times New Roman" panose="02020603050405020304" pitchFamily="18" charset="0"/>
              </a:rPr>
              <a:t>ACADEMIC FREEDOM </a:t>
            </a:r>
          </a:p>
          <a:p>
            <a:r>
              <a:rPr lang="en-US" sz="4800" b="1" dirty="0">
                <a:latin typeface="Times New Roman" panose="02020603050405020304" pitchFamily="18" charset="0"/>
                <a:cs typeface="Times New Roman" panose="02020603050405020304" pitchFamily="18" charset="0"/>
              </a:rPr>
              <a:t>Does the principle of academic freedom allow you (or your students) to: </a:t>
            </a:r>
          </a:p>
          <a:p>
            <a:r>
              <a:rPr lang="en-US" sz="4800" b="1" dirty="0">
                <a:latin typeface="Times New Roman" panose="02020603050405020304" pitchFamily="18" charset="0"/>
                <a:cs typeface="Times New Roman" panose="02020603050405020304" pitchFamily="18" charset="0"/>
              </a:rPr>
              <a:t>• use language in class that some might find offensive? </a:t>
            </a:r>
          </a:p>
          <a:p>
            <a:r>
              <a:rPr lang="en-US" sz="4800" b="1" dirty="0">
                <a:latin typeface="Times New Roman" panose="02020603050405020304" pitchFamily="18" charset="0"/>
                <a:cs typeface="Times New Roman" panose="02020603050405020304" pitchFamily="18" charset="0"/>
              </a:rPr>
              <a:t>• discuss unrelated topics in the classroom? </a:t>
            </a:r>
          </a:p>
          <a:p>
            <a:r>
              <a:rPr lang="en-US" sz="4800" b="1" dirty="0">
                <a:latin typeface="Times New Roman" panose="02020603050405020304" pitchFamily="18" charset="0"/>
                <a:cs typeface="Times New Roman" panose="02020603050405020304" pitchFamily="18" charset="0"/>
              </a:rPr>
              <a:t> </a:t>
            </a:r>
            <a:r>
              <a:rPr lang="en-US" sz="4800" b="1" dirty="0" smtClean="0">
                <a:latin typeface="Times New Roman" panose="02020603050405020304" pitchFamily="18" charset="0"/>
                <a:cs typeface="Times New Roman" panose="02020603050405020304" pitchFamily="18" charset="0"/>
              </a:rPr>
              <a:t>• </a:t>
            </a:r>
            <a:r>
              <a:rPr lang="en-US" sz="4800" b="1" dirty="0">
                <a:latin typeface="Times New Roman" panose="02020603050405020304" pitchFamily="18" charset="0"/>
                <a:cs typeface="Times New Roman" panose="02020603050405020304" pitchFamily="18" charset="0"/>
              </a:rPr>
              <a:t>INTELLECTUAL FREEDOM </a:t>
            </a:r>
          </a:p>
          <a:p>
            <a:r>
              <a:rPr lang="en-US" sz="4800" b="1" dirty="0">
                <a:latin typeface="Times New Roman" panose="02020603050405020304" pitchFamily="18" charset="0"/>
                <a:cs typeface="Times New Roman" panose="02020603050405020304" pitchFamily="18" charset="0"/>
              </a:rPr>
              <a:t>Is it appropriate to express ideas or viewpoints that offend some of your students? </a:t>
            </a:r>
          </a:p>
          <a:p>
            <a:r>
              <a:rPr lang="en-US" sz="4800" b="1" dirty="0">
                <a:latin typeface="Times New Roman" panose="02020603050405020304" pitchFamily="18" charset="0"/>
                <a:cs typeface="Times New Roman" panose="02020603050405020304" pitchFamily="18" charset="0"/>
              </a:rPr>
              <a:t>Must you remain neutral when teaching controversial issues? </a:t>
            </a:r>
          </a:p>
          <a:p>
            <a:r>
              <a:rPr lang="en-US" sz="4800" b="1" dirty="0">
                <a:latin typeface="Times New Roman" panose="02020603050405020304" pitchFamily="18" charset="0"/>
                <a:cs typeface="Times New Roman" panose="02020603050405020304" pitchFamily="18" charset="0"/>
              </a:rPr>
              <a:t>Do you have an obligation to present opposing perspectives on a particular topic (for example, evolution)? </a:t>
            </a:r>
          </a:p>
          <a:p>
            <a:pPr marL="0" indent="0">
              <a:buNone/>
            </a:pPr>
            <a:r>
              <a:rPr lang="en-US" sz="4800" b="1" dirty="0" smtClean="0">
                <a:latin typeface="Times New Roman" panose="02020603050405020304" pitchFamily="18" charset="0"/>
                <a:cs typeface="Times New Roman" panose="02020603050405020304" pitchFamily="18" charset="0"/>
              </a:rPr>
              <a:t>       </a:t>
            </a:r>
            <a:r>
              <a:rPr lang="en-US" sz="4800" b="1" dirty="0">
                <a:latin typeface="Times New Roman" panose="02020603050405020304" pitchFamily="18" charset="0"/>
                <a:cs typeface="Times New Roman" panose="02020603050405020304" pitchFamily="18" charset="0"/>
              </a:rPr>
              <a:t>CLASSROOM MANAGEMENT </a:t>
            </a:r>
          </a:p>
          <a:p>
            <a:r>
              <a:rPr lang="en-US" sz="4800" b="1" dirty="0">
                <a:latin typeface="Times New Roman" panose="02020603050405020304" pitchFamily="18" charset="0"/>
                <a:cs typeface="Times New Roman" panose="02020603050405020304" pitchFamily="18" charset="0"/>
              </a:rPr>
              <a:t>How can one best handle problematic behavior without embarrassing a student?</a:t>
            </a:r>
          </a:p>
          <a:p>
            <a:r>
              <a:rPr lang="en-US" sz="4800" b="1" dirty="0">
                <a:latin typeface="Times New Roman" panose="02020603050405020304" pitchFamily="18" charset="0"/>
                <a:cs typeface="Times New Roman" panose="02020603050405020304" pitchFamily="18" charset="0"/>
              </a:rPr>
              <a:t> </a:t>
            </a:r>
            <a:r>
              <a:rPr lang="en-US" sz="4800" b="1" dirty="0" smtClean="0">
                <a:latin typeface="Times New Roman" panose="02020603050405020304" pitchFamily="18" charset="0"/>
                <a:cs typeface="Times New Roman" panose="02020603050405020304" pitchFamily="18" charset="0"/>
              </a:rPr>
              <a:t>• </a:t>
            </a:r>
            <a:r>
              <a:rPr lang="en-US" sz="4800" b="1" dirty="0">
                <a:latin typeface="Times New Roman" panose="02020603050405020304" pitchFamily="18" charset="0"/>
                <a:cs typeface="Times New Roman" panose="02020603050405020304" pitchFamily="18" charset="0"/>
              </a:rPr>
              <a:t>CONFIDENTIALITY </a:t>
            </a:r>
          </a:p>
          <a:p>
            <a:r>
              <a:rPr lang="en-US" sz="4800" b="1" dirty="0">
                <a:latin typeface="Times New Roman" panose="02020603050405020304" pitchFamily="18" charset="0"/>
                <a:cs typeface="Times New Roman" panose="02020603050405020304" pitchFamily="18" charset="0"/>
              </a:rPr>
              <a:t>What should you do if a student tells you something in confidence that raises concerns about the student’s mental </a:t>
            </a:r>
            <a:r>
              <a:rPr lang="en-US" sz="4800" b="1" dirty="0" smtClean="0">
                <a:latin typeface="Times New Roman" panose="02020603050405020304" pitchFamily="18" charset="0"/>
                <a:cs typeface="Times New Roman" panose="02020603050405020304" pitchFamily="18" charset="0"/>
              </a:rPr>
              <a:t>health </a:t>
            </a:r>
            <a:endParaRPr lang="en-US" sz="4800" b="1" dirty="0">
              <a:latin typeface="Times New Roman" panose="02020603050405020304" pitchFamily="18" charset="0"/>
              <a:cs typeface="Times New Roman" panose="02020603050405020304" pitchFamily="18" charset="0"/>
            </a:endParaRPr>
          </a:p>
          <a:p>
            <a:r>
              <a:rPr lang="en-US" sz="4800" b="1" dirty="0">
                <a:latin typeface="Times New Roman" panose="02020603050405020304" pitchFamily="18" charset="0"/>
                <a:cs typeface="Times New Roman" panose="02020603050405020304" pitchFamily="18" charset="0"/>
              </a:rPr>
              <a:t>When, if ever, can you breach a student’s confidentiality?</a:t>
            </a:r>
          </a:p>
          <a:p>
            <a:r>
              <a:rPr lang="en-US" sz="4800" b="1" dirty="0" smtClean="0">
                <a:latin typeface="Times New Roman" panose="02020603050405020304" pitchFamily="18" charset="0"/>
                <a:cs typeface="Times New Roman" panose="02020603050405020304" pitchFamily="18" charset="0"/>
              </a:rPr>
              <a:t>• </a:t>
            </a:r>
            <a:r>
              <a:rPr lang="en-US" sz="4800" b="1" dirty="0">
                <a:latin typeface="Times New Roman" panose="02020603050405020304" pitchFamily="18" charset="0"/>
                <a:cs typeface="Times New Roman" panose="02020603050405020304" pitchFamily="18" charset="0"/>
              </a:rPr>
              <a:t>A HOSTILE LEARNING ENVIRONMENT </a:t>
            </a:r>
          </a:p>
          <a:p>
            <a:r>
              <a:rPr lang="en-US" sz="4800" b="1" dirty="0">
                <a:latin typeface="Times New Roman" panose="02020603050405020304" pitchFamily="18" charset="0"/>
                <a:cs typeface="Times New Roman" panose="02020603050405020304" pitchFamily="18" charset="0"/>
              </a:rPr>
              <a:t>Is an instructor justified in making students’ feel uncomfortable in the interest of promoting critical inquiry and reflection? </a:t>
            </a:r>
          </a:p>
          <a:p>
            <a:endParaRPr lang="en-US" sz="4800" b="1" dirty="0">
              <a:latin typeface="Times New Roman" panose="02020603050405020304" pitchFamily="18" charset="0"/>
              <a:cs typeface="Times New Roman" panose="02020603050405020304" pitchFamily="18" charset="0"/>
            </a:endParaRPr>
          </a:p>
          <a:p>
            <a:r>
              <a:rPr lang="en-US" b="1" dirty="0"/>
              <a:t> </a:t>
            </a:r>
          </a:p>
          <a:p>
            <a:endParaRPr lang="en-US" dirty="0"/>
          </a:p>
        </p:txBody>
      </p:sp>
      <p:sp>
        <p:nvSpPr>
          <p:cNvPr id="3" name="Title 2"/>
          <p:cNvSpPr>
            <a:spLocks noGrp="1"/>
          </p:cNvSpPr>
          <p:nvPr>
            <p:ph type="title"/>
          </p:nvPr>
        </p:nvSpPr>
        <p:spPr/>
        <p:txBody>
          <a:bodyPr/>
          <a:lstStyle/>
          <a:p>
            <a:r>
              <a:rPr lang="en-US" dirty="0" smtClean="0"/>
              <a:t>The Ethics of Teaching</a:t>
            </a:r>
            <a:endParaRPr lang="en-US" dirty="0"/>
          </a:p>
        </p:txBody>
      </p:sp>
    </p:spTree>
    <p:extLst>
      <p:ext uri="{BB962C8B-B14F-4D97-AF65-F5344CB8AC3E}">
        <p14:creationId xmlns:p14="http://schemas.microsoft.com/office/powerpoint/2010/main" val="19831682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1200" dirty="0">
                <a:latin typeface="Times New Roman" panose="02020603050405020304" pitchFamily="18" charset="0"/>
                <a:cs typeface="Times New Roman" panose="02020603050405020304" pitchFamily="18" charset="0"/>
              </a:rPr>
              <a:t>Eileen </a:t>
            </a:r>
            <a:r>
              <a:rPr lang="en-US" sz="1200" dirty="0" err="1">
                <a:latin typeface="Times New Roman" panose="02020603050405020304" pitchFamily="18" charset="0"/>
                <a:cs typeface="Times New Roman" panose="02020603050405020304" pitchFamily="18" charset="0"/>
              </a:rPr>
              <a:t>Zurbriggen</a:t>
            </a:r>
            <a:r>
              <a:rPr lang="en-US" sz="1200" dirty="0">
                <a:latin typeface="Times New Roman" panose="02020603050405020304" pitchFamily="18" charset="0"/>
                <a:cs typeface="Times New Roman" panose="02020603050405020304" pitchFamily="18" charset="0"/>
              </a:rPr>
              <a:t>, a professor of psychology at the University of California at Santa Cruz has studied vicarious trauma in the undergraduate classroom (In Press: </a:t>
            </a:r>
            <a:r>
              <a:rPr lang="en-US" sz="1200" i="1" dirty="0">
                <a:latin typeface="Times New Roman" panose="02020603050405020304" pitchFamily="18" charset="0"/>
                <a:cs typeface="Times New Roman" panose="02020603050405020304" pitchFamily="18" charset="0"/>
              </a:rPr>
              <a:t>Psychological Trauma: Theory, Research, Practice, and Policy</a:t>
            </a:r>
            <a:r>
              <a:rPr lang="en-US" sz="1200" dirty="0">
                <a:latin typeface="Times New Roman" panose="02020603050405020304" pitchFamily="18" charset="0"/>
                <a:cs typeface="Times New Roman" panose="02020603050405020304" pitchFamily="18" charset="0"/>
              </a:rPr>
              <a:t>). "As many as 50 percent of students have some trauma history, and even small doses of representations of trauma can affect people." She suggests that mental health experts contribute knowledge to faculty about avoiding the potential negative experiences students can have. Her ideas include:</a:t>
            </a:r>
          </a:p>
          <a:p>
            <a:pPr lvl="0"/>
            <a:r>
              <a:rPr lang="en-US" sz="1200" dirty="0">
                <a:latin typeface="Times New Roman" panose="02020603050405020304" pitchFamily="18" charset="0"/>
                <a:cs typeface="Times New Roman" panose="02020603050405020304" pitchFamily="18" charset="0"/>
              </a:rPr>
              <a:t>Vary the intensity of material presented: limit graphic material and intersperse first person accounts with more abstract (emotionally distant) material</a:t>
            </a:r>
          </a:p>
          <a:p>
            <a:pPr lvl="0"/>
            <a:r>
              <a:rPr lang="en-US" sz="1200" dirty="0">
                <a:latin typeface="Times New Roman" panose="02020603050405020304" pitchFamily="18" charset="0"/>
                <a:cs typeface="Times New Roman" panose="02020603050405020304" pitchFamily="18" charset="0"/>
              </a:rPr>
              <a:t>Incorporate positive, uplifting material, use humor</a:t>
            </a:r>
          </a:p>
          <a:p>
            <a:pPr lvl="0"/>
            <a:r>
              <a:rPr lang="en-US" sz="1200" b="1" dirty="0">
                <a:latin typeface="Times New Roman" panose="02020603050405020304" pitchFamily="18" charset="0"/>
                <a:cs typeface="Times New Roman" panose="02020603050405020304" pitchFamily="18" charset="0"/>
              </a:rPr>
              <a:t>Advise students when material may be challenging</a:t>
            </a:r>
            <a:endParaRPr lang="en-US" sz="1200" dirty="0">
              <a:latin typeface="Times New Roman" panose="02020603050405020304" pitchFamily="18" charset="0"/>
              <a:cs typeface="Times New Roman" panose="02020603050405020304" pitchFamily="18" charset="0"/>
            </a:endParaRPr>
          </a:p>
          <a:p>
            <a:pPr lvl="0"/>
            <a:r>
              <a:rPr lang="en-US" sz="1200" b="1" dirty="0">
                <a:latin typeface="Times New Roman" panose="02020603050405020304" pitchFamily="18" charset="0"/>
                <a:cs typeface="Times New Roman" panose="02020603050405020304" pitchFamily="18" charset="0"/>
              </a:rPr>
              <a:t>Help students feel safer by</a:t>
            </a:r>
            <a:r>
              <a:rPr lang="en-US" sz="1200" dirty="0">
                <a:latin typeface="Times New Roman" panose="02020603050405020304" pitchFamily="18" charset="0"/>
                <a:cs typeface="Times New Roman" panose="02020603050405020304" pitchFamily="18" charset="0"/>
              </a:rPr>
              <a:t>:</a:t>
            </a:r>
          </a:p>
          <a:p>
            <a:pPr lvl="1"/>
            <a:r>
              <a:rPr lang="en-US" sz="1200" dirty="0">
                <a:latin typeface="Times New Roman" panose="02020603050405020304" pitchFamily="18" charset="0"/>
                <a:cs typeface="Times New Roman" panose="02020603050405020304" pitchFamily="18" charset="0"/>
              </a:rPr>
              <a:t>Allowing students to leave the room or skip films if they are being triggered by the material</a:t>
            </a:r>
          </a:p>
          <a:p>
            <a:pPr lvl="1"/>
            <a:r>
              <a:rPr lang="en-US" sz="1200" dirty="0">
                <a:latin typeface="Times New Roman" panose="02020603050405020304" pitchFamily="18" charset="0"/>
                <a:cs typeface="Times New Roman" panose="02020603050405020304" pitchFamily="18" charset="0"/>
              </a:rPr>
              <a:t>Give students the choice of watching films in a media lab or at the library giving them more control over material and taking breaks as needed</a:t>
            </a:r>
          </a:p>
          <a:p>
            <a:pPr lvl="1"/>
            <a:r>
              <a:rPr lang="en-US" sz="1200" dirty="0">
                <a:latin typeface="Times New Roman" panose="02020603050405020304" pitchFamily="18" charset="0"/>
                <a:cs typeface="Times New Roman" panose="02020603050405020304" pitchFamily="18" charset="0"/>
              </a:rPr>
              <a:t>Assure students of psychological safety and confidentiality if they disclose a personal history of trauma – perhaps asking students to agree to confidentiality</a:t>
            </a:r>
          </a:p>
          <a:p>
            <a:pPr lvl="1"/>
            <a:r>
              <a:rPr lang="en-US" sz="1200" dirty="0">
                <a:latin typeface="Times New Roman" panose="02020603050405020304" pitchFamily="18" charset="0"/>
                <a:cs typeface="Times New Roman" panose="02020603050405020304" pitchFamily="18" charset="0"/>
              </a:rPr>
              <a:t>Provide information on self-care and referrals to professional counseling</a:t>
            </a:r>
          </a:p>
          <a:p>
            <a:pPr lvl="1"/>
            <a:r>
              <a:rPr lang="en-US" sz="1200" dirty="0">
                <a:latin typeface="Times New Roman" panose="02020603050405020304" pitchFamily="18" charset="0"/>
                <a:cs typeface="Times New Roman" panose="02020603050405020304" pitchFamily="18" charset="0"/>
              </a:rPr>
              <a:t>Maintain and attitude of respect toward the student</a:t>
            </a:r>
          </a:p>
          <a:p>
            <a:pPr lvl="1"/>
            <a:r>
              <a:rPr lang="en-US" sz="1200" dirty="0">
                <a:latin typeface="Times New Roman" panose="02020603050405020304" pitchFamily="18" charset="0"/>
                <a:cs typeface="Times New Roman" panose="02020603050405020304" pitchFamily="18" charset="0"/>
              </a:rPr>
              <a:t>Normalize the experience of vicarious traumatization – in the first class describe and normalize the experience talking in a very general way without too many specifics</a:t>
            </a:r>
          </a:p>
          <a:p>
            <a:pPr lvl="1"/>
            <a:r>
              <a:rPr lang="en-US" sz="1200" dirty="0">
                <a:latin typeface="Times New Roman" panose="02020603050405020304" pitchFamily="18" charset="0"/>
                <a:cs typeface="Times New Roman" panose="02020603050405020304" pitchFamily="18" charset="0"/>
              </a:rPr>
              <a:t>Provide information on self-care as a protective factor – give information on coping strategies e.g. balance of work and leisure, taking breaks, getting enough sleep, physical activity or exercise and healthy food, meditation, journal writing, do this throughout the course</a:t>
            </a:r>
          </a:p>
          <a:p>
            <a:pPr lvl="1"/>
            <a:r>
              <a:rPr lang="en-US" sz="1200" dirty="0">
                <a:latin typeface="Times New Roman" panose="02020603050405020304" pitchFamily="18" charset="0"/>
                <a:cs typeface="Times New Roman" panose="02020603050405020304" pitchFamily="18" charset="0"/>
              </a:rPr>
              <a:t>Empower students via a social action project and being proactive in problem solving any negative reactions they may have</a:t>
            </a:r>
          </a:p>
          <a:p>
            <a:r>
              <a:rPr lang="en-US" sz="1200" dirty="0">
                <a:latin typeface="Times New Roman" panose="02020603050405020304" pitchFamily="18" charset="0"/>
                <a:cs typeface="Times New Roman" panose="02020603050405020304" pitchFamily="18" charset="0"/>
              </a:rPr>
              <a:t>Social support – providing some individual support as needed, referring students to campus counseling/advisors, structure exercises to share reactions in pairs and freewriting, small discussion sections, peer support face to face </a:t>
            </a:r>
          </a:p>
        </p:txBody>
      </p:sp>
      <p:sp>
        <p:nvSpPr>
          <p:cNvPr id="3" name="Title 2"/>
          <p:cNvSpPr>
            <a:spLocks noGrp="1"/>
          </p:cNvSpPr>
          <p:nvPr>
            <p:ph type="title"/>
          </p:nvPr>
        </p:nvSpPr>
        <p:spPr/>
        <p:txBody>
          <a:bodyPr/>
          <a:lstStyle/>
          <a:p>
            <a:r>
              <a:rPr lang="en-US" dirty="0" smtClean="0"/>
              <a:t>Mental Health Knowledge for Teachers</a:t>
            </a:r>
            <a:endParaRPr lang="en-US" dirty="0"/>
          </a:p>
        </p:txBody>
      </p:sp>
    </p:spTree>
    <p:extLst>
      <p:ext uri="{BB962C8B-B14F-4D97-AF65-F5344CB8AC3E}">
        <p14:creationId xmlns:p14="http://schemas.microsoft.com/office/powerpoint/2010/main" val="2758123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Snowflakes design template">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dirty="0"/>
        </a:defPPr>
      </a:lstStyle>
      <a:style>
        <a:lnRef idx="1">
          <a:schemeClr val="accent2"/>
        </a:lnRef>
        <a:fillRef idx="2">
          <a:schemeClr val="accent2"/>
        </a:fillRef>
        <a:effectRef idx="1">
          <a:schemeClr val="accent2"/>
        </a:effectRef>
        <a:fontRef idx="minor">
          <a:schemeClr val="dk1"/>
        </a:fontRef>
      </a:style>
    </a:spDef>
    <a:lnDef>
      <a:spPr/>
      <a:bodyPr/>
      <a:lstStyle/>
      <a:style>
        <a:lnRef idx="1">
          <a:schemeClr val="dk1"/>
        </a:lnRef>
        <a:fillRef idx="0">
          <a:schemeClr val="dk1"/>
        </a:fillRef>
        <a:effectRef idx="0">
          <a:schemeClr val="dk1"/>
        </a:effectRef>
        <a:fontRef idx="minor">
          <a:schemeClr val="tx1"/>
        </a:fontRef>
      </a:style>
    </a:lnDef>
    <a:txDef>
      <a:spPr>
        <a:noFill/>
        <a:ln>
          <a:solidFill>
            <a:schemeClr val="bg2"/>
          </a:solidFill>
        </a:ln>
      </a:spPr>
      <a:bodyPr wrap="square" rtlCol="0" anchor="ctr" anchorCtr="1">
        <a:spAutoFit/>
      </a:bodyPr>
      <a:lstStyle>
        <a:defPPr>
          <a:defRPr dirty="0" smtClean="0"/>
        </a:defPPr>
      </a:lstStyle>
    </a:txDef>
  </a:objectDefaults>
  <a:extraClrSchemeLst/>
  <a:extLst>
    <a:ext uri="{05A4C25C-085E-4340-85A3-A5531E510DB2}">
      <thm15:themeFamily xmlns:thm15="http://schemas.microsoft.com/office/thememl/2012/main" name="Snowflakes design template" id="{2618DECD-A475-45B8-BA96-9EC0437A6A93}" vid="{5ABF5A55-EA92-4AA4-9786-855F61ED68CC}"/>
    </a:ext>
  </a:extLst>
</a:theme>
</file>

<file path=ppt/theme/theme2.xml><?xml version="1.0" encoding="utf-8"?>
<a:theme xmlns:a="http://schemas.openxmlformats.org/drawingml/2006/main" name="Office Theme">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2E42704E-273C-49AF-B97A-25B33E660EA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Snowflakes design slides</Template>
  <TotalTime>0</TotalTime>
  <Words>2116</Words>
  <Application>Microsoft Office PowerPoint</Application>
  <PresentationFormat>Custom</PresentationFormat>
  <Paragraphs>167</Paragraphs>
  <Slides>21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Century Gothic</vt:lpstr>
      <vt:lpstr>Euphemia</vt:lpstr>
      <vt:lpstr>Symbol</vt:lpstr>
      <vt:lpstr>Times New Roman</vt:lpstr>
      <vt:lpstr>Snowflakes design template</vt:lpstr>
      <vt:lpstr>Trigger Warnings: Useful Pedagogical Tool or       Threat to Academic Freedom?  Susan H. Gere, Ph.D., Professor, Director,    Division of Counseling and Psychology       Lesley University, Cambridge, MA</vt:lpstr>
      <vt:lpstr> What are trigger warnings?</vt:lpstr>
      <vt:lpstr> Television has Content Warnings</vt:lpstr>
      <vt:lpstr>Common Trigger Warnings on Internet </vt:lpstr>
      <vt:lpstr>Trigger Warnings In Course Syllabi</vt:lpstr>
      <vt:lpstr>General Statement</vt:lpstr>
      <vt:lpstr>Experience of Violence Prior to College</vt:lpstr>
      <vt:lpstr>The Ethics of Teaching</vt:lpstr>
      <vt:lpstr>Mental Health Knowledge for Teachers</vt:lpstr>
      <vt:lpstr>The Debate: Rants and Raves</vt:lpstr>
      <vt:lpstr>In Defense of being Offensive</vt:lpstr>
      <vt:lpstr>AAUP Position Paper</vt:lpstr>
      <vt:lpstr>AAUP August 2014</vt:lpstr>
      <vt:lpstr>AAUP August 2014</vt:lpstr>
      <vt:lpstr>It Gets Personal and Political</vt:lpstr>
      <vt:lpstr>Two Professors Weigh In</vt:lpstr>
      <vt:lpstr>“You are Triggering me! The Neo-Liberal Rhetoric of Harm, Danger and Trauma” July 7, 2014 </vt:lpstr>
      <vt:lpstr>My Turn</vt:lpstr>
      <vt:lpstr>Moral Solidarity</vt:lpstr>
      <vt:lpstr>Overall Recommendations</vt:lpstr>
      <vt:lpstr>Final Thoughts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2015-02-02T15:08:50Z</dcterms:created>
  <dcterms:modified xsi:type="dcterms:W3CDTF">2015-02-03T16:48:53Z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TC034605799991</vt:lpwstr>
  </property>
</Properties>
</file>