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9"/>
  </p:notesMasterIdLst>
  <p:handoutMasterIdLst>
    <p:handoutMasterId r:id="rId20"/>
  </p:handoutMasterIdLst>
  <p:sldIdLst>
    <p:sldId id="256" r:id="rId3"/>
    <p:sldId id="257" r:id="rId4"/>
    <p:sldId id="260" r:id="rId5"/>
    <p:sldId id="266" r:id="rId6"/>
    <p:sldId id="269" r:id="rId7"/>
    <p:sldId id="270" r:id="rId8"/>
    <p:sldId id="271" r:id="rId9"/>
    <p:sldId id="272" r:id="rId10"/>
    <p:sldId id="273" r:id="rId11"/>
    <p:sldId id="274" r:id="rId12"/>
    <p:sldId id="275" r:id="rId13"/>
    <p:sldId id="276" r:id="rId14"/>
    <p:sldId id="268" r:id="rId15"/>
    <p:sldId id="277" r:id="rId16"/>
    <p:sldId id="278" r:id="rId17"/>
    <p:sldId id="279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52" autoAdjust="0"/>
    <p:restoredTop sz="94660"/>
  </p:normalViewPr>
  <p:slideViewPr>
    <p:cSldViewPr snapToGrid="0" showGuides="1">
      <p:cViewPr varScale="1">
        <p:scale>
          <a:sx n="116" d="100"/>
          <a:sy n="116" d="100"/>
        </p:scale>
        <p:origin x="384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1" d="100"/>
          <a:sy n="51" d="100"/>
        </p:scale>
        <p:origin x="2352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0C18FBF-3FF5-4C16-97CF-AF03740D7AB6}" type="doc">
      <dgm:prSet loTypeId="urn:microsoft.com/office/officeart/2005/8/layout/hList9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4F1B46E-22B2-4721-950C-8704487586DC}">
      <dgm:prSet phldrT="[Text]"/>
      <dgm:spPr/>
      <dgm:t>
        <a:bodyPr/>
        <a:lstStyle/>
        <a:p>
          <a:r>
            <a:rPr lang="en-US" dirty="0" smtClean="0"/>
            <a:t>Step 1 </a:t>
          </a:r>
        </a:p>
        <a:p>
          <a:endParaRPr lang="en-US" dirty="0"/>
        </a:p>
      </dgm:t>
    </dgm:pt>
    <dgm:pt modelId="{E8A66543-CC4D-4785-A93E-5B125E09F826}" type="parTrans" cxnId="{2C8317B2-2EBB-4589-86EA-C77B3B6E81AA}">
      <dgm:prSet/>
      <dgm:spPr/>
      <dgm:t>
        <a:bodyPr/>
        <a:lstStyle/>
        <a:p>
          <a:endParaRPr lang="en-US"/>
        </a:p>
      </dgm:t>
    </dgm:pt>
    <dgm:pt modelId="{A7E2530A-34E2-4E9F-BC78-8920BA140C41}" type="sibTrans" cxnId="{2C8317B2-2EBB-4589-86EA-C77B3B6E81AA}">
      <dgm:prSet/>
      <dgm:spPr/>
      <dgm:t>
        <a:bodyPr/>
        <a:lstStyle/>
        <a:p>
          <a:endParaRPr lang="en-US"/>
        </a:p>
      </dgm:t>
    </dgm:pt>
    <dgm:pt modelId="{F9D46839-CD06-4669-AAE4-4D1E9AFEDA78}">
      <dgm:prSet phldrT="[Text]" custT="1"/>
      <dgm:spPr/>
      <dgm:t>
        <a:bodyPr/>
        <a:lstStyle/>
        <a:p>
          <a:pPr algn="l"/>
          <a:r>
            <a:rPr lang="en-US" sz="2200" b="1" dirty="0" smtClean="0"/>
            <a:t>Pre-observation discussion with faculty member</a:t>
          </a:r>
          <a:endParaRPr lang="en-US" sz="2200" b="1" dirty="0"/>
        </a:p>
      </dgm:t>
    </dgm:pt>
    <dgm:pt modelId="{B6B535D8-00AB-4FA1-AAEC-92498ABC6F4C}" type="parTrans" cxnId="{AD25A8A0-4628-40E2-8C9E-64E6AD4D4D91}">
      <dgm:prSet/>
      <dgm:spPr/>
      <dgm:t>
        <a:bodyPr/>
        <a:lstStyle/>
        <a:p>
          <a:endParaRPr lang="en-US"/>
        </a:p>
      </dgm:t>
    </dgm:pt>
    <dgm:pt modelId="{6497F199-DC2A-41F9-A449-D395E6BC4900}" type="sibTrans" cxnId="{AD25A8A0-4628-40E2-8C9E-64E6AD4D4D91}">
      <dgm:prSet/>
      <dgm:spPr/>
      <dgm:t>
        <a:bodyPr/>
        <a:lstStyle/>
        <a:p>
          <a:endParaRPr lang="en-US"/>
        </a:p>
      </dgm:t>
    </dgm:pt>
    <dgm:pt modelId="{F2881FB1-6580-4F21-A283-BFAA6F91D5D2}">
      <dgm:prSet phldrT="[Text]"/>
      <dgm:spPr/>
      <dgm:t>
        <a:bodyPr/>
        <a:lstStyle/>
        <a:p>
          <a:r>
            <a:rPr lang="en-US" dirty="0" smtClean="0"/>
            <a:t>Step 2 </a:t>
          </a:r>
          <a:endParaRPr lang="en-US" dirty="0"/>
        </a:p>
      </dgm:t>
    </dgm:pt>
    <dgm:pt modelId="{2D960FDD-BADA-480D-9043-497C56588AD3}" type="parTrans" cxnId="{4A31D641-1B5D-46D3-B685-0C4DC6EFE71B}">
      <dgm:prSet/>
      <dgm:spPr/>
      <dgm:t>
        <a:bodyPr/>
        <a:lstStyle/>
        <a:p>
          <a:endParaRPr lang="en-US"/>
        </a:p>
      </dgm:t>
    </dgm:pt>
    <dgm:pt modelId="{A5ABDC17-7AB5-4F0E-992A-F9343F5D74EB}" type="sibTrans" cxnId="{4A31D641-1B5D-46D3-B685-0C4DC6EFE71B}">
      <dgm:prSet/>
      <dgm:spPr/>
      <dgm:t>
        <a:bodyPr/>
        <a:lstStyle/>
        <a:p>
          <a:endParaRPr lang="en-US"/>
        </a:p>
      </dgm:t>
    </dgm:pt>
    <dgm:pt modelId="{D5197DDB-D5D2-499F-B255-CF7BB5AE2B43}">
      <dgm:prSet phldrT="[Text]" custT="1"/>
      <dgm:spPr/>
      <dgm:t>
        <a:bodyPr/>
        <a:lstStyle/>
        <a:p>
          <a:r>
            <a:rPr lang="en-US" sz="2200" b="1" dirty="0" smtClean="0"/>
            <a:t>Classroom Observations</a:t>
          </a:r>
          <a:endParaRPr lang="en-US" sz="2200" b="1" dirty="0"/>
        </a:p>
      </dgm:t>
    </dgm:pt>
    <dgm:pt modelId="{B14A4DC9-F40A-4867-ADB8-4BA8A1F83766}" type="parTrans" cxnId="{3204ED53-15A0-4643-A582-021A785F1BA2}">
      <dgm:prSet/>
      <dgm:spPr/>
      <dgm:t>
        <a:bodyPr/>
        <a:lstStyle/>
        <a:p>
          <a:endParaRPr lang="en-US"/>
        </a:p>
      </dgm:t>
    </dgm:pt>
    <dgm:pt modelId="{29F2454A-2FA8-4B3A-AC63-4A0B9FD04A75}" type="sibTrans" cxnId="{3204ED53-15A0-4643-A582-021A785F1BA2}">
      <dgm:prSet/>
      <dgm:spPr/>
      <dgm:t>
        <a:bodyPr/>
        <a:lstStyle/>
        <a:p>
          <a:endParaRPr lang="en-US"/>
        </a:p>
      </dgm:t>
    </dgm:pt>
    <dgm:pt modelId="{6352CA33-6755-44BE-808F-400DA4CF80A7}">
      <dgm:prSet phldrT="[Text]"/>
      <dgm:spPr/>
      <dgm:t>
        <a:bodyPr/>
        <a:lstStyle/>
        <a:p>
          <a:r>
            <a:rPr lang="en-US" dirty="0" smtClean="0"/>
            <a:t>Step 3 </a:t>
          </a:r>
          <a:endParaRPr lang="en-US" dirty="0"/>
        </a:p>
      </dgm:t>
    </dgm:pt>
    <dgm:pt modelId="{AEB59203-63BA-4A96-BADC-40BAEBD9AA40}" type="parTrans" cxnId="{82BAE5DD-3A79-4870-9019-1254385E0650}">
      <dgm:prSet/>
      <dgm:spPr/>
      <dgm:t>
        <a:bodyPr/>
        <a:lstStyle/>
        <a:p>
          <a:endParaRPr lang="en-US"/>
        </a:p>
      </dgm:t>
    </dgm:pt>
    <dgm:pt modelId="{AAB4CF73-4B9B-4AA0-9074-16C2D2AE00A1}" type="sibTrans" cxnId="{82BAE5DD-3A79-4870-9019-1254385E0650}">
      <dgm:prSet/>
      <dgm:spPr/>
      <dgm:t>
        <a:bodyPr/>
        <a:lstStyle/>
        <a:p>
          <a:endParaRPr lang="en-US"/>
        </a:p>
      </dgm:t>
    </dgm:pt>
    <dgm:pt modelId="{9614A323-64B1-4077-A841-022051EC749A}">
      <dgm:prSet phldrT="[Text]"/>
      <dgm:spPr/>
      <dgm:t>
        <a:bodyPr/>
        <a:lstStyle/>
        <a:p>
          <a:r>
            <a:rPr lang="en-US" b="1" dirty="0" smtClean="0"/>
            <a:t>Post-observation meeting</a:t>
          </a:r>
          <a:endParaRPr lang="en-US" b="1" dirty="0"/>
        </a:p>
      </dgm:t>
    </dgm:pt>
    <dgm:pt modelId="{E5F6BCBD-B84E-4018-BE9E-BF57FF3B4B36}" type="parTrans" cxnId="{FC7BD086-74EA-4D6C-9657-E916D355F209}">
      <dgm:prSet/>
      <dgm:spPr/>
      <dgm:t>
        <a:bodyPr/>
        <a:lstStyle/>
        <a:p>
          <a:endParaRPr lang="en-US"/>
        </a:p>
      </dgm:t>
    </dgm:pt>
    <dgm:pt modelId="{FEC2A79F-8857-403A-A738-E8CE75C965E2}" type="sibTrans" cxnId="{FC7BD086-74EA-4D6C-9657-E916D355F209}">
      <dgm:prSet/>
      <dgm:spPr/>
      <dgm:t>
        <a:bodyPr/>
        <a:lstStyle/>
        <a:p>
          <a:endParaRPr lang="en-US"/>
        </a:p>
      </dgm:t>
    </dgm:pt>
    <dgm:pt modelId="{0DC7A063-583D-4B0F-88B2-BD54F95D95AF}" type="pres">
      <dgm:prSet presAssocID="{00C18FBF-3FF5-4C16-97CF-AF03740D7AB6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3B23570A-ECC9-4DF8-BCB4-0465C69CBB88}" type="pres">
      <dgm:prSet presAssocID="{B4F1B46E-22B2-4721-950C-8704487586DC}" presName="posSpace" presStyleCnt="0"/>
      <dgm:spPr/>
    </dgm:pt>
    <dgm:pt modelId="{FC66A233-6BBA-46AF-B2F6-28E379B158E2}" type="pres">
      <dgm:prSet presAssocID="{B4F1B46E-22B2-4721-950C-8704487586DC}" presName="vertFlow" presStyleCnt="0"/>
      <dgm:spPr/>
    </dgm:pt>
    <dgm:pt modelId="{46739A04-1AA3-49C6-8EA7-EB1DE975B900}" type="pres">
      <dgm:prSet presAssocID="{B4F1B46E-22B2-4721-950C-8704487586DC}" presName="topSpace" presStyleCnt="0"/>
      <dgm:spPr/>
    </dgm:pt>
    <dgm:pt modelId="{535C6EC9-8098-42C5-8527-E62FF045E4EB}" type="pres">
      <dgm:prSet presAssocID="{B4F1B46E-22B2-4721-950C-8704487586DC}" presName="firstComp" presStyleCnt="0"/>
      <dgm:spPr/>
    </dgm:pt>
    <dgm:pt modelId="{6B08AC4B-4CEC-41E5-AE19-47A4E2720563}" type="pres">
      <dgm:prSet presAssocID="{B4F1B46E-22B2-4721-950C-8704487586DC}" presName="firstChild" presStyleLbl="bgAccFollowNode1" presStyleIdx="0" presStyleCnt="3" custScaleY="212031"/>
      <dgm:spPr/>
      <dgm:t>
        <a:bodyPr/>
        <a:lstStyle/>
        <a:p>
          <a:endParaRPr lang="en-US"/>
        </a:p>
      </dgm:t>
    </dgm:pt>
    <dgm:pt modelId="{187D4E8C-5C91-4D00-870C-2C45D4EA263C}" type="pres">
      <dgm:prSet presAssocID="{B4F1B46E-22B2-4721-950C-8704487586DC}" presName="firstChildTx" presStyleLbl="b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845DB9A-BEF3-4D5D-B9C7-5FC0456401AC}" type="pres">
      <dgm:prSet presAssocID="{B4F1B46E-22B2-4721-950C-8704487586DC}" presName="negSpace" presStyleCnt="0"/>
      <dgm:spPr/>
    </dgm:pt>
    <dgm:pt modelId="{FC7ED273-8CFD-43C2-9C05-44FADF3E0637}" type="pres">
      <dgm:prSet presAssocID="{B4F1B46E-22B2-4721-950C-8704487586DC}" presName="circle" presStyleLbl="node1" presStyleIdx="0" presStyleCnt="3" custLinFactNeighborX="10448" custLinFactNeighborY="-2766"/>
      <dgm:spPr/>
      <dgm:t>
        <a:bodyPr/>
        <a:lstStyle/>
        <a:p>
          <a:endParaRPr lang="en-US"/>
        </a:p>
      </dgm:t>
    </dgm:pt>
    <dgm:pt modelId="{13C564B0-C27E-4ABA-AFDA-59E145B256BA}" type="pres">
      <dgm:prSet presAssocID="{A7E2530A-34E2-4E9F-BC78-8920BA140C41}" presName="transSpace" presStyleCnt="0"/>
      <dgm:spPr/>
    </dgm:pt>
    <dgm:pt modelId="{6300E233-87DF-4270-9808-160BFEB8A5BE}" type="pres">
      <dgm:prSet presAssocID="{F2881FB1-6580-4F21-A283-BFAA6F91D5D2}" presName="posSpace" presStyleCnt="0"/>
      <dgm:spPr/>
    </dgm:pt>
    <dgm:pt modelId="{6E53DEF7-499E-42EE-802D-59B2F8915392}" type="pres">
      <dgm:prSet presAssocID="{F2881FB1-6580-4F21-A283-BFAA6F91D5D2}" presName="vertFlow" presStyleCnt="0"/>
      <dgm:spPr/>
    </dgm:pt>
    <dgm:pt modelId="{E08C30D1-35EA-4D05-9731-5D01E3FCBD09}" type="pres">
      <dgm:prSet presAssocID="{F2881FB1-6580-4F21-A283-BFAA6F91D5D2}" presName="topSpace" presStyleCnt="0"/>
      <dgm:spPr/>
    </dgm:pt>
    <dgm:pt modelId="{2F3BD88A-9166-4A26-B941-B9BAEE1A11D5}" type="pres">
      <dgm:prSet presAssocID="{F2881FB1-6580-4F21-A283-BFAA6F91D5D2}" presName="firstComp" presStyleCnt="0"/>
      <dgm:spPr/>
    </dgm:pt>
    <dgm:pt modelId="{F660F4B9-35DB-4256-A868-A35C6DCCF6B2}" type="pres">
      <dgm:prSet presAssocID="{F2881FB1-6580-4F21-A283-BFAA6F91D5D2}" presName="firstChild" presStyleLbl="bgAccFollowNode1" presStyleIdx="1" presStyleCnt="3" custScaleX="108950" custLinFactNeighborX="6205" custLinFactNeighborY="32250"/>
      <dgm:spPr/>
      <dgm:t>
        <a:bodyPr/>
        <a:lstStyle/>
        <a:p>
          <a:endParaRPr lang="en-US"/>
        </a:p>
      </dgm:t>
    </dgm:pt>
    <dgm:pt modelId="{10C9E3CF-3A8F-4100-8ACD-91E2373197A2}" type="pres">
      <dgm:prSet presAssocID="{F2881FB1-6580-4F21-A283-BFAA6F91D5D2}" presName="firstChildTx" presStyleLbl="b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9136330-53DB-4978-A56B-160862279381}" type="pres">
      <dgm:prSet presAssocID="{F2881FB1-6580-4F21-A283-BFAA6F91D5D2}" presName="negSpace" presStyleCnt="0"/>
      <dgm:spPr/>
    </dgm:pt>
    <dgm:pt modelId="{FD776C1E-557E-4553-9447-49B69EEC7907}" type="pres">
      <dgm:prSet presAssocID="{F2881FB1-6580-4F21-A283-BFAA6F91D5D2}" presName="circle" presStyleLbl="node1" presStyleIdx="1" presStyleCnt="3"/>
      <dgm:spPr/>
      <dgm:t>
        <a:bodyPr/>
        <a:lstStyle/>
        <a:p>
          <a:endParaRPr lang="en-US"/>
        </a:p>
      </dgm:t>
    </dgm:pt>
    <dgm:pt modelId="{FC2522F1-14BB-4B37-B60E-2E8A7E8A6C30}" type="pres">
      <dgm:prSet presAssocID="{A5ABDC17-7AB5-4F0E-992A-F9343F5D74EB}" presName="transSpace" presStyleCnt="0"/>
      <dgm:spPr/>
    </dgm:pt>
    <dgm:pt modelId="{2C2F6211-85A7-47FE-9239-DE94DF41A263}" type="pres">
      <dgm:prSet presAssocID="{6352CA33-6755-44BE-808F-400DA4CF80A7}" presName="posSpace" presStyleCnt="0"/>
      <dgm:spPr/>
    </dgm:pt>
    <dgm:pt modelId="{7B0C2EAE-70CB-4160-863D-210C3C66D5FD}" type="pres">
      <dgm:prSet presAssocID="{6352CA33-6755-44BE-808F-400DA4CF80A7}" presName="vertFlow" presStyleCnt="0"/>
      <dgm:spPr/>
    </dgm:pt>
    <dgm:pt modelId="{5AF3752E-55A6-443C-AD35-C49DF50A4566}" type="pres">
      <dgm:prSet presAssocID="{6352CA33-6755-44BE-808F-400DA4CF80A7}" presName="topSpace" presStyleCnt="0"/>
      <dgm:spPr/>
    </dgm:pt>
    <dgm:pt modelId="{53567A66-F0E9-4EF8-ADA9-764BA36AA6A9}" type="pres">
      <dgm:prSet presAssocID="{6352CA33-6755-44BE-808F-400DA4CF80A7}" presName="firstComp" presStyleCnt="0"/>
      <dgm:spPr/>
    </dgm:pt>
    <dgm:pt modelId="{AD2806AC-6A03-4F05-9F4D-F72EA0E56FBF}" type="pres">
      <dgm:prSet presAssocID="{6352CA33-6755-44BE-808F-400DA4CF80A7}" presName="firstChild" presStyleLbl="bgAccFollowNode1" presStyleIdx="2" presStyleCnt="3" custLinFactNeighborX="-4517" custLinFactNeighborY="23036"/>
      <dgm:spPr/>
      <dgm:t>
        <a:bodyPr/>
        <a:lstStyle/>
        <a:p>
          <a:endParaRPr lang="en-US"/>
        </a:p>
      </dgm:t>
    </dgm:pt>
    <dgm:pt modelId="{F8977219-728E-448F-AE8B-46B14F4F17DE}" type="pres">
      <dgm:prSet presAssocID="{6352CA33-6755-44BE-808F-400DA4CF80A7}" presName="firstChildTx" presStyleLbl="b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CC4E74-37C0-494F-ABC0-7D18132E1437}" type="pres">
      <dgm:prSet presAssocID="{6352CA33-6755-44BE-808F-400DA4CF80A7}" presName="negSpace" presStyleCnt="0"/>
      <dgm:spPr/>
    </dgm:pt>
    <dgm:pt modelId="{89E6DA6E-7A23-44BD-8A99-378091FF741D}" type="pres">
      <dgm:prSet presAssocID="{6352CA33-6755-44BE-808F-400DA4CF80A7}" presName="circle" presStyleLbl="node1" presStyleIdx="2" presStyleCnt="3"/>
      <dgm:spPr/>
      <dgm:t>
        <a:bodyPr/>
        <a:lstStyle/>
        <a:p>
          <a:endParaRPr lang="en-US"/>
        </a:p>
      </dgm:t>
    </dgm:pt>
  </dgm:ptLst>
  <dgm:cxnLst>
    <dgm:cxn modelId="{9740321C-35B3-4F5F-BD46-905CB7B8FAEB}" type="presOf" srcId="{9614A323-64B1-4077-A841-022051EC749A}" destId="{AD2806AC-6A03-4F05-9F4D-F72EA0E56FBF}" srcOrd="0" destOrd="0" presId="urn:microsoft.com/office/officeart/2005/8/layout/hList9"/>
    <dgm:cxn modelId="{4A31D641-1B5D-46D3-B685-0C4DC6EFE71B}" srcId="{00C18FBF-3FF5-4C16-97CF-AF03740D7AB6}" destId="{F2881FB1-6580-4F21-A283-BFAA6F91D5D2}" srcOrd="1" destOrd="0" parTransId="{2D960FDD-BADA-480D-9043-497C56588AD3}" sibTransId="{A5ABDC17-7AB5-4F0E-992A-F9343F5D74EB}"/>
    <dgm:cxn modelId="{FC7BD086-74EA-4D6C-9657-E916D355F209}" srcId="{6352CA33-6755-44BE-808F-400DA4CF80A7}" destId="{9614A323-64B1-4077-A841-022051EC749A}" srcOrd="0" destOrd="0" parTransId="{E5F6BCBD-B84E-4018-BE9E-BF57FF3B4B36}" sibTransId="{FEC2A79F-8857-403A-A738-E8CE75C965E2}"/>
    <dgm:cxn modelId="{2FDB9B80-0F00-4E0B-B1B8-47028173F337}" type="presOf" srcId="{F9D46839-CD06-4669-AAE4-4D1E9AFEDA78}" destId="{6B08AC4B-4CEC-41E5-AE19-47A4E2720563}" srcOrd="0" destOrd="0" presId="urn:microsoft.com/office/officeart/2005/8/layout/hList9"/>
    <dgm:cxn modelId="{20AF3F0D-FCCC-4AE8-8B10-DDA56D69A389}" type="presOf" srcId="{6352CA33-6755-44BE-808F-400DA4CF80A7}" destId="{89E6DA6E-7A23-44BD-8A99-378091FF741D}" srcOrd="0" destOrd="0" presId="urn:microsoft.com/office/officeart/2005/8/layout/hList9"/>
    <dgm:cxn modelId="{77F620CE-FC2D-42CF-890C-6A28A43BA06E}" type="presOf" srcId="{F2881FB1-6580-4F21-A283-BFAA6F91D5D2}" destId="{FD776C1E-557E-4553-9447-49B69EEC7907}" srcOrd="0" destOrd="0" presId="urn:microsoft.com/office/officeart/2005/8/layout/hList9"/>
    <dgm:cxn modelId="{2DF4FDC6-9998-45E2-B49B-7BDDAE43878E}" type="presOf" srcId="{B4F1B46E-22B2-4721-950C-8704487586DC}" destId="{FC7ED273-8CFD-43C2-9C05-44FADF3E0637}" srcOrd="0" destOrd="0" presId="urn:microsoft.com/office/officeart/2005/8/layout/hList9"/>
    <dgm:cxn modelId="{3204ED53-15A0-4643-A582-021A785F1BA2}" srcId="{F2881FB1-6580-4F21-A283-BFAA6F91D5D2}" destId="{D5197DDB-D5D2-499F-B255-CF7BB5AE2B43}" srcOrd="0" destOrd="0" parTransId="{B14A4DC9-F40A-4867-ADB8-4BA8A1F83766}" sibTransId="{29F2454A-2FA8-4B3A-AC63-4A0B9FD04A75}"/>
    <dgm:cxn modelId="{59E871E8-E7D2-4CCC-B749-A714977AF5E6}" type="presOf" srcId="{D5197DDB-D5D2-499F-B255-CF7BB5AE2B43}" destId="{10C9E3CF-3A8F-4100-8ACD-91E2373197A2}" srcOrd="1" destOrd="0" presId="urn:microsoft.com/office/officeart/2005/8/layout/hList9"/>
    <dgm:cxn modelId="{2C8317B2-2EBB-4589-86EA-C77B3B6E81AA}" srcId="{00C18FBF-3FF5-4C16-97CF-AF03740D7AB6}" destId="{B4F1B46E-22B2-4721-950C-8704487586DC}" srcOrd="0" destOrd="0" parTransId="{E8A66543-CC4D-4785-A93E-5B125E09F826}" sibTransId="{A7E2530A-34E2-4E9F-BC78-8920BA140C41}"/>
    <dgm:cxn modelId="{7F3B5912-CE3A-4F69-B6A0-82162798FA63}" type="presOf" srcId="{00C18FBF-3FF5-4C16-97CF-AF03740D7AB6}" destId="{0DC7A063-583D-4B0F-88B2-BD54F95D95AF}" srcOrd="0" destOrd="0" presId="urn:microsoft.com/office/officeart/2005/8/layout/hList9"/>
    <dgm:cxn modelId="{F19F1CAD-7EDD-4F2C-8C1D-D6CB3216D409}" type="presOf" srcId="{F9D46839-CD06-4669-AAE4-4D1E9AFEDA78}" destId="{187D4E8C-5C91-4D00-870C-2C45D4EA263C}" srcOrd="1" destOrd="0" presId="urn:microsoft.com/office/officeart/2005/8/layout/hList9"/>
    <dgm:cxn modelId="{82BAE5DD-3A79-4870-9019-1254385E0650}" srcId="{00C18FBF-3FF5-4C16-97CF-AF03740D7AB6}" destId="{6352CA33-6755-44BE-808F-400DA4CF80A7}" srcOrd="2" destOrd="0" parTransId="{AEB59203-63BA-4A96-BADC-40BAEBD9AA40}" sibTransId="{AAB4CF73-4B9B-4AA0-9074-16C2D2AE00A1}"/>
    <dgm:cxn modelId="{AD25A8A0-4628-40E2-8C9E-64E6AD4D4D91}" srcId="{B4F1B46E-22B2-4721-950C-8704487586DC}" destId="{F9D46839-CD06-4669-AAE4-4D1E9AFEDA78}" srcOrd="0" destOrd="0" parTransId="{B6B535D8-00AB-4FA1-AAEC-92498ABC6F4C}" sibTransId="{6497F199-DC2A-41F9-A449-D395E6BC4900}"/>
    <dgm:cxn modelId="{B736D792-8630-4423-BF25-ED6293A18ADD}" type="presOf" srcId="{9614A323-64B1-4077-A841-022051EC749A}" destId="{F8977219-728E-448F-AE8B-46B14F4F17DE}" srcOrd="1" destOrd="0" presId="urn:microsoft.com/office/officeart/2005/8/layout/hList9"/>
    <dgm:cxn modelId="{A587C2CB-6562-4021-B4BF-D479DBE9444F}" type="presOf" srcId="{D5197DDB-D5D2-499F-B255-CF7BB5AE2B43}" destId="{F660F4B9-35DB-4256-A868-A35C6DCCF6B2}" srcOrd="0" destOrd="0" presId="urn:microsoft.com/office/officeart/2005/8/layout/hList9"/>
    <dgm:cxn modelId="{E1D1E23B-EC87-45CC-9E87-38B27A23764D}" type="presParOf" srcId="{0DC7A063-583D-4B0F-88B2-BD54F95D95AF}" destId="{3B23570A-ECC9-4DF8-BCB4-0465C69CBB88}" srcOrd="0" destOrd="0" presId="urn:microsoft.com/office/officeart/2005/8/layout/hList9"/>
    <dgm:cxn modelId="{82537023-5CD7-4BB7-84CF-DE8196338CF2}" type="presParOf" srcId="{0DC7A063-583D-4B0F-88B2-BD54F95D95AF}" destId="{FC66A233-6BBA-46AF-B2F6-28E379B158E2}" srcOrd="1" destOrd="0" presId="urn:microsoft.com/office/officeart/2005/8/layout/hList9"/>
    <dgm:cxn modelId="{5DFED7C8-2E54-4441-B032-3A4788B2A8D3}" type="presParOf" srcId="{FC66A233-6BBA-46AF-B2F6-28E379B158E2}" destId="{46739A04-1AA3-49C6-8EA7-EB1DE975B900}" srcOrd="0" destOrd="0" presId="urn:microsoft.com/office/officeart/2005/8/layout/hList9"/>
    <dgm:cxn modelId="{59D81910-4316-4EAE-9A67-0B3EDF027306}" type="presParOf" srcId="{FC66A233-6BBA-46AF-B2F6-28E379B158E2}" destId="{535C6EC9-8098-42C5-8527-E62FF045E4EB}" srcOrd="1" destOrd="0" presId="urn:microsoft.com/office/officeart/2005/8/layout/hList9"/>
    <dgm:cxn modelId="{C4FBC461-0B5D-4B7E-9CAF-A88B1223F18A}" type="presParOf" srcId="{535C6EC9-8098-42C5-8527-E62FF045E4EB}" destId="{6B08AC4B-4CEC-41E5-AE19-47A4E2720563}" srcOrd="0" destOrd="0" presId="urn:microsoft.com/office/officeart/2005/8/layout/hList9"/>
    <dgm:cxn modelId="{16A1B336-CE68-4171-8D18-284543992BEA}" type="presParOf" srcId="{535C6EC9-8098-42C5-8527-E62FF045E4EB}" destId="{187D4E8C-5C91-4D00-870C-2C45D4EA263C}" srcOrd="1" destOrd="0" presId="urn:microsoft.com/office/officeart/2005/8/layout/hList9"/>
    <dgm:cxn modelId="{DEF99A7A-98F1-424D-AC92-7C6B69A0E544}" type="presParOf" srcId="{0DC7A063-583D-4B0F-88B2-BD54F95D95AF}" destId="{3845DB9A-BEF3-4D5D-B9C7-5FC0456401AC}" srcOrd="2" destOrd="0" presId="urn:microsoft.com/office/officeart/2005/8/layout/hList9"/>
    <dgm:cxn modelId="{ACD8FD0D-39C9-49DB-B77E-B03522FDF5FC}" type="presParOf" srcId="{0DC7A063-583D-4B0F-88B2-BD54F95D95AF}" destId="{FC7ED273-8CFD-43C2-9C05-44FADF3E0637}" srcOrd="3" destOrd="0" presId="urn:microsoft.com/office/officeart/2005/8/layout/hList9"/>
    <dgm:cxn modelId="{2C72EC61-81F4-4DCD-A533-255CBC66AE34}" type="presParOf" srcId="{0DC7A063-583D-4B0F-88B2-BD54F95D95AF}" destId="{13C564B0-C27E-4ABA-AFDA-59E145B256BA}" srcOrd="4" destOrd="0" presId="urn:microsoft.com/office/officeart/2005/8/layout/hList9"/>
    <dgm:cxn modelId="{775600F8-FCFE-4862-8108-85F84EA9DEE2}" type="presParOf" srcId="{0DC7A063-583D-4B0F-88B2-BD54F95D95AF}" destId="{6300E233-87DF-4270-9808-160BFEB8A5BE}" srcOrd="5" destOrd="0" presId="urn:microsoft.com/office/officeart/2005/8/layout/hList9"/>
    <dgm:cxn modelId="{AE3B7A69-67E7-41D2-BC1A-3586A3CC259D}" type="presParOf" srcId="{0DC7A063-583D-4B0F-88B2-BD54F95D95AF}" destId="{6E53DEF7-499E-42EE-802D-59B2F8915392}" srcOrd="6" destOrd="0" presId="urn:microsoft.com/office/officeart/2005/8/layout/hList9"/>
    <dgm:cxn modelId="{76A9B804-07B5-4060-AA61-249A1765ECB9}" type="presParOf" srcId="{6E53DEF7-499E-42EE-802D-59B2F8915392}" destId="{E08C30D1-35EA-4D05-9731-5D01E3FCBD09}" srcOrd="0" destOrd="0" presId="urn:microsoft.com/office/officeart/2005/8/layout/hList9"/>
    <dgm:cxn modelId="{6162898E-21FD-497B-BFEE-B78CF45F7D9A}" type="presParOf" srcId="{6E53DEF7-499E-42EE-802D-59B2F8915392}" destId="{2F3BD88A-9166-4A26-B941-B9BAEE1A11D5}" srcOrd="1" destOrd="0" presId="urn:microsoft.com/office/officeart/2005/8/layout/hList9"/>
    <dgm:cxn modelId="{71D4EFDE-15BC-4327-9242-5F72F9DAFAD4}" type="presParOf" srcId="{2F3BD88A-9166-4A26-B941-B9BAEE1A11D5}" destId="{F660F4B9-35DB-4256-A868-A35C6DCCF6B2}" srcOrd="0" destOrd="0" presId="urn:microsoft.com/office/officeart/2005/8/layout/hList9"/>
    <dgm:cxn modelId="{9B414BA4-2018-40DF-8E7D-AD7E78EF0217}" type="presParOf" srcId="{2F3BD88A-9166-4A26-B941-B9BAEE1A11D5}" destId="{10C9E3CF-3A8F-4100-8ACD-91E2373197A2}" srcOrd="1" destOrd="0" presId="urn:microsoft.com/office/officeart/2005/8/layout/hList9"/>
    <dgm:cxn modelId="{D8406746-50BE-425E-A523-9ED524500743}" type="presParOf" srcId="{0DC7A063-583D-4B0F-88B2-BD54F95D95AF}" destId="{69136330-53DB-4978-A56B-160862279381}" srcOrd="7" destOrd="0" presId="urn:microsoft.com/office/officeart/2005/8/layout/hList9"/>
    <dgm:cxn modelId="{A91BC494-75AC-4CCA-8CC1-7E9884C2F3AD}" type="presParOf" srcId="{0DC7A063-583D-4B0F-88B2-BD54F95D95AF}" destId="{FD776C1E-557E-4553-9447-49B69EEC7907}" srcOrd="8" destOrd="0" presId="urn:microsoft.com/office/officeart/2005/8/layout/hList9"/>
    <dgm:cxn modelId="{487F9920-08DF-4AC5-BA64-D35F42602B66}" type="presParOf" srcId="{0DC7A063-583D-4B0F-88B2-BD54F95D95AF}" destId="{FC2522F1-14BB-4B37-B60E-2E8A7E8A6C30}" srcOrd="9" destOrd="0" presId="urn:microsoft.com/office/officeart/2005/8/layout/hList9"/>
    <dgm:cxn modelId="{DC194D92-7E98-42DD-A8CA-BCD1EDD2C95D}" type="presParOf" srcId="{0DC7A063-583D-4B0F-88B2-BD54F95D95AF}" destId="{2C2F6211-85A7-47FE-9239-DE94DF41A263}" srcOrd="10" destOrd="0" presId="urn:microsoft.com/office/officeart/2005/8/layout/hList9"/>
    <dgm:cxn modelId="{575F4FD6-9E0F-4F5E-88EE-9B265B6FD4F4}" type="presParOf" srcId="{0DC7A063-583D-4B0F-88B2-BD54F95D95AF}" destId="{7B0C2EAE-70CB-4160-863D-210C3C66D5FD}" srcOrd="11" destOrd="0" presId="urn:microsoft.com/office/officeart/2005/8/layout/hList9"/>
    <dgm:cxn modelId="{8AE96C49-A416-4FC7-84EE-2BDAF35C57FF}" type="presParOf" srcId="{7B0C2EAE-70CB-4160-863D-210C3C66D5FD}" destId="{5AF3752E-55A6-443C-AD35-C49DF50A4566}" srcOrd="0" destOrd="0" presId="urn:microsoft.com/office/officeart/2005/8/layout/hList9"/>
    <dgm:cxn modelId="{235B263C-399E-4245-95BD-2AA1F19D4AB4}" type="presParOf" srcId="{7B0C2EAE-70CB-4160-863D-210C3C66D5FD}" destId="{53567A66-F0E9-4EF8-ADA9-764BA36AA6A9}" srcOrd="1" destOrd="0" presId="urn:microsoft.com/office/officeart/2005/8/layout/hList9"/>
    <dgm:cxn modelId="{265DA8D6-D429-4956-8CB8-10EE7EF20F0C}" type="presParOf" srcId="{53567A66-F0E9-4EF8-ADA9-764BA36AA6A9}" destId="{AD2806AC-6A03-4F05-9F4D-F72EA0E56FBF}" srcOrd="0" destOrd="0" presId="urn:microsoft.com/office/officeart/2005/8/layout/hList9"/>
    <dgm:cxn modelId="{35A8C2CA-EB30-45FD-8152-A7470BE42B4C}" type="presParOf" srcId="{53567A66-F0E9-4EF8-ADA9-764BA36AA6A9}" destId="{F8977219-728E-448F-AE8B-46B14F4F17DE}" srcOrd="1" destOrd="0" presId="urn:microsoft.com/office/officeart/2005/8/layout/hList9"/>
    <dgm:cxn modelId="{EF3F399A-E096-436A-AD74-CF747D62B02A}" type="presParOf" srcId="{0DC7A063-583D-4B0F-88B2-BD54F95D95AF}" destId="{FBCC4E74-37C0-494F-ABC0-7D18132E1437}" srcOrd="12" destOrd="0" presId="urn:microsoft.com/office/officeart/2005/8/layout/hList9"/>
    <dgm:cxn modelId="{5EA17F20-F6C6-4B5A-AFEB-38BD8F975065}" type="presParOf" srcId="{0DC7A063-583D-4B0F-88B2-BD54F95D95AF}" destId="{89E6DA6E-7A23-44BD-8A99-378091FF741D}" srcOrd="13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B08AC4B-4CEC-41E5-AE19-47A4E2720563}">
      <dsp:nvSpPr>
        <dsp:cNvPr id="0" name=""/>
        <dsp:cNvSpPr/>
      </dsp:nvSpPr>
      <dsp:spPr>
        <a:xfrm>
          <a:off x="983008" y="1132352"/>
          <a:ext cx="2010574" cy="284344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Pre-observation discussion with faculty member</a:t>
          </a:r>
          <a:endParaRPr lang="en-US" sz="2200" b="1" kern="1200" dirty="0"/>
        </a:p>
      </dsp:txBody>
      <dsp:txXfrm>
        <a:off x="1304700" y="1132352"/>
        <a:ext cx="1688882" cy="2843449"/>
      </dsp:txXfrm>
    </dsp:sp>
    <dsp:sp modelId="{FC7ED273-8CFD-43C2-9C05-44FADF3E0637}">
      <dsp:nvSpPr>
        <dsp:cNvPr id="0" name=""/>
        <dsp:cNvSpPr/>
      </dsp:nvSpPr>
      <dsp:spPr>
        <a:xfrm>
          <a:off x="120766" y="559123"/>
          <a:ext cx="1340383" cy="13403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1 </a:t>
          </a:r>
        </a:p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500" kern="1200" dirty="0"/>
        </a:p>
      </dsp:txBody>
      <dsp:txXfrm>
        <a:off x="317061" y="755418"/>
        <a:ext cx="947793" cy="947793"/>
      </dsp:txXfrm>
    </dsp:sp>
    <dsp:sp modelId="{F660F4B9-35DB-4256-A868-A35C6DCCF6B2}">
      <dsp:nvSpPr>
        <dsp:cNvPr id="0" name=""/>
        <dsp:cNvSpPr/>
      </dsp:nvSpPr>
      <dsp:spPr>
        <a:xfrm>
          <a:off x="4469888" y="1564841"/>
          <a:ext cx="2386573" cy="13410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Classroom Observations</a:t>
          </a:r>
          <a:endParaRPr lang="en-US" sz="2200" b="1" kern="1200" dirty="0"/>
        </a:p>
      </dsp:txBody>
      <dsp:txXfrm>
        <a:off x="4851740" y="1564841"/>
        <a:ext cx="2004721" cy="1341053"/>
      </dsp:txXfrm>
    </dsp:sp>
    <dsp:sp modelId="{FD776C1E-557E-4553-9447-49B69EEC7907}">
      <dsp:nvSpPr>
        <dsp:cNvPr id="0" name=""/>
        <dsp:cNvSpPr/>
      </dsp:nvSpPr>
      <dsp:spPr>
        <a:xfrm>
          <a:off x="3637658" y="596198"/>
          <a:ext cx="1340383" cy="13403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2 </a:t>
          </a:r>
          <a:endParaRPr lang="en-US" sz="2500" kern="1200" dirty="0"/>
        </a:p>
      </dsp:txBody>
      <dsp:txXfrm>
        <a:off x="3833953" y="792493"/>
        <a:ext cx="947793" cy="947793"/>
      </dsp:txXfrm>
    </dsp:sp>
    <dsp:sp modelId="{AD2806AC-6A03-4F05-9F4D-F72EA0E56FBF}">
      <dsp:nvSpPr>
        <dsp:cNvPr id="0" name=""/>
        <dsp:cNvSpPr/>
      </dsp:nvSpPr>
      <dsp:spPr>
        <a:xfrm>
          <a:off x="7970105" y="1441277"/>
          <a:ext cx="2010574" cy="134105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6350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56464" rIns="156464" bIns="156464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b="1" kern="1200" dirty="0" smtClean="0"/>
            <a:t>Post-observation meeting</a:t>
          </a:r>
          <a:endParaRPr lang="en-US" sz="2200" b="1" kern="1200" dirty="0"/>
        </a:p>
      </dsp:txBody>
      <dsp:txXfrm>
        <a:off x="8291797" y="1441277"/>
        <a:ext cx="1688882" cy="1341053"/>
      </dsp:txXfrm>
    </dsp:sp>
    <dsp:sp modelId="{89E6DA6E-7A23-44BD-8A99-378091FF741D}">
      <dsp:nvSpPr>
        <dsp:cNvPr id="0" name=""/>
        <dsp:cNvSpPr/>
      </dsp:nvSpPr>
      <dsp:spPr>
        <a:xfrm>
          <a:off x="6988616" y="596198"/>
          <a:ext cx="1340383" cy="1340383"/>
        </a:xfrm>
        <a:prstGeom prst="ellips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00000"/>
                <a:satMod val="137000"/>
              </a:schemeClr>
            </a:gs>
            <a:gs pos="71000">
              <a:schemeClr val="accent1">
                <a:hueOff val="0"/>
                <a:satOff val="0"/>
                <a:lumOff val="0"/>
                <a:alphaOff val="0"/>
                <a:shade val="98000"/>
                <a:satMod val="137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  <a:ln>
          <a:noFill/>
        </a:ln>
        <a:effectLst>
          <a:outerShdw blurRad="39000" dist="25400" dir="5400000" rotWithShape="0">
            <a:srgbClr val="000000">
              <a:alpha val="38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500" kern="1200" dirty="0" smtClean="0"/>
            <a:t>Step 3 </a:t>
          </a:r>
          <a:endParaRPr lang="en-US" sz="2500" kern="1200" dirty="0"/>
        </a:p>
      </dsp:txBody>
      <dsp:txXfrm>
        <a:off x="7184911" y="792493"/>
        <a:ext cx="947793" cy="94779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EAAF3-9831-450B-8D59-2C09DB96C8FC}" type="datetimeFigureOut">
              <a:rPr lang="en-US"/>
              <a:t>1/26/2015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834459-7356-44BF-850D-8B30C4FB3B6B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6901652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50CD79-FC16-4410-AB61-17F26E6D3BC8}" type="datetimeFigureOut">
              <a:rPr lang="en-US"/>
              <a:t>1/26/2015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/>
              <a:t>Click to edit Master text styles</a:t>
            </a:r>
          </a:p>
          <a:p>
            <a:pPr lvl="1"/>
            <a:r>
              <a:rPr/>
              <a:t>Second level</a:t>
            </a:r>
          </a:p>
          <a:p>
            <a:pPr lvl="2"/>
            <a:r>
              <a:rPr/>
              <a:t>Third level</a:t>
            </a:r>
          </a:p>
          <a:p>
            <a:pPr lvl="3"/>
            <a:r>
              <a:rPr/>
              <a:t>Fourth level</a:t>
            </a:r>
          </a:p>
          <a:p>
            <a:pPr lvl="4"/>
            <a:r>
              <a:rPr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3C37BE-C303-496D-B5CD-85F2937540FC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508422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1009650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4511784"/>
            <a:ext cx="10096501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4445" y="0"/>
            <a:ext cx="1747524" cy="2292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9756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654671" y="1600199"/>
            <a:ext cx="6430912" cy="4572001"/>
          </a:xfrm>
        </p:spPr>
        <p:txBody>
          <a:bodyPr tIns="1188720">
            <a:normAutofit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3396996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696370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12076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72600" y="365125"/>
            <a:ext cx="17145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4900" y="365125"/>
            <a:ext cx="8098896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grpSp>
        <p:nvGrpSpPr>
          <p:cNvPr id="7" name="Group 6"/>
          <p:cNvGrpSpPr/>
          <p:nvPr/>
        </p:nvGrpSpPr>
        <p:grpSpPr>
          <a:xfrm rot="5400000">
            <a:off x="6514047" y="3228843"/>
            <a:ext cx="5632704" cy="84403"/>
            <a:chOff x="1073150" y="1219201"/>
            <a:chExt cx="10058400" cy="63125"/>
          </a:xfrm>
        </p:grpSpPr>
        <p:cxnSp>
          <p:nvCxnSpPr>
            <p:cNvPr id="8" name="Straight Connector 7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445927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86876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 rot="10800000">
            <a:off x="0" y="5645510"/>
            <a:ext cx="12192000" cy="63125"/>
            <a:chOff x="507492" y="1501519"/>
            <a:chExt cx="8129016" cy="6312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" name="Group 13"/>
          <p:cNvGrpSpPr/>
          <p:nvPr/>
        </p:nvGrpSpPr>
        <p:grpSpPr>
          <a:xfrm>
            <a:off x="0" y="1143000"/>
            <a:ext cx="12192000" cy="63125"/>
            <a:chOff x="507492" y="1501519"/>
            <a:chExt cx="8129016" cy="63125"/>
          </a:xfrm>
        </p:grpSpPr>
        <p:cxnSp>
          <p:nvCxnSpPr>
            <p:cNvPr id="15" name="Straight Connector 14"/>
            <p:cNvCxnSpPr/>
            <p:nvPr/>
          </p:nvCxnSpPr>
          <p:spPr>
            <a:xfrm>
              <a:off x="507492" y="1564644"/>
              <a:ext cx="8129016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>
              <a:off x="507492" y="1501519"/>
              <a:ext cx="8129016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" name="Rectangle 6"/>
          <p:cNvSpPr/>
          <p:nvPr/>
        </p:nvSpPr>
        <p:spPr>
          <a:xfrm>
            <a:off x="0" y="5778124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12192000" cy="107987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/>
          </a:bodyPr>
          <a:lstStyle>
            <a:lvl1pPr algn="l">
              <a:defRPr sz="4400" cap="all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4511784"/>
            <a:ext cx="5734050" cy="955565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3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25880" y="0"/>
            <a:ext cx="1747524" cy="2292094"/>
          </a:xfrm>
          <a:prstGeom prst="rect">
            <a:avLst/>
          </a:prstGeom>
        </p:spPr>
      </p:pic>
      <p:sp>
        <p:nvSpPr>
          <p:cNvPr id="11" name="Picture Placeholder 10"/>
          <p:cNvSpPr>
            <a:spLocks noGrp="1"/>
          </p:cNvSpPr>
          <p:nvPr>
            <p:ph type="pic" sz="quarter" idx="13"/>
          </p:nvPr>
        </p:nvSpPr>
        <p:spPr>
          <a:xfrm>
            <a:off x="6981063" y="1310656"/>
            <a:ext cx="5210937" cy="4208604"/>
          </a:xfrm>
          <a:solidFill>
            <a:schemeClr val="tx1">
              <a:lumMod val="20000"/>
              <a:lumOff val="80000"/>
            </a:schemeClr>
          </a:solidFill>
        </p:spPr>
        <p:txBody>
          <a:bodyPr tIns="1005840"/>
          <a:lstStyle>
            <a:lvl1pPr marL="0" indent="0" algn="ctr"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9" name="Instructional Text"/>
          <p:cNvSpPr/>
          <p:nvPr/>
        </p:nvSpPr>
        <p:spPr>
          <a:xfrm>
            <a:off x="12344400" y="0"/>
            <a:ext cx="1295400" cy="6858000"/>
          </a:xfrm>
          <a:prstGeom prst="roundRect">
            <a:avLst>
              <a:gd name="adj" fmla="val 9717"/>
            </a:avLst>
          </a:prstGeom>
          <a:solidFill>
            <a:srgbClr val="A6A6A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sz="1200" b="1" i="1">
                <a:latin typeface="Arial" pitchFamily="34" charset="0"/>
                <a:cs typeface="Arial" pitchFamily="34" charset="0"/>
              </a:rPr>
              <a:t>NOTE:</a:t>
            </a:r>
          </a:p>
          <a:p>
            <a:r>
              <a:rPr sz="1200" i="1">
                <a:latin typeface="Arial" pitchFamily="34" charset="0"/>
                <a:cs typeface="Arial" pitchFamily="34" charset="0"/>
              </a:rPr>
              <a:t>To change the  image on this slide, select the picture and delete it. Then click the Pictures icon in the placeholder to insert your own image.</a:t>
            </a:r>
          </a:p>
        </p:txBody>
      </p:sp>
    </p:spTree>
    <p:extLst>
      <p:ext uri="{BB962C8B-B14F-4D97-AF65-F5344CB8AC3E}">
        <p14:creationId xmlns:p14="http://schemas.microsoft.com/office/powerpoint/2010/main" val="26739436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2514600"/>
            <a:ext cx="12192000" cy="3194035"/>
            <a:chOff x="647402" y="2514600"/>
            <a:chExt cx="10838688" cy="3194035"/>
          </a:xfrm>
        </p:grpSpPr>
        <p:grpSp>
          <p:nvGrpSpPr>
            <p:cNvPr id="9" name="Group 8"/>
            <p:cNvGrpSpPr/>
            <p:nvPr/>
          </p:nvGrpSpPr>
          <p:grpSpPr>
            <a:xfrm>
              <a:off x="647402" y="2514600"/>
              <a:ext cx="10838688" cy="63125"/>
              <a:chOff x="507492" y="1501519"/>
              <a:chExt cx="8129016" cy="63125"/>
            </a:xfrm>
          </p:grpSpPr>
          <p:cxnSp>
            <p:nvCxnSpPr>
              <p:cNvPr id="14" name="Straight Connector 13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" name="Rectangle 9"/>
            <p:cNvSpPr/>
            <p:nvPr/>
          </p:nvSpPr>
          <p:spPr>
            <a:xfrm>
              <a:off x="647402" y="2640850"/>
              <a:ext cx="10838688" cy="2941536"/>
            </a:xfrm>
            <a:prstGeom prst="rect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grpSp>
          <p:nvGrpSpPr>
            <p:cNvPr id="11" name="Group 10"/>
            <p:cNvGrpSpPr/>
            <p:nvPr/>
          </p:nvGrpSpPr>
          <p:grpSpPr>
            <a:xfrm rot="10800000">
              <a:off x="647402" y="5645510"/>
              <a:ext cx="10838688" cy="63125"/>
              <a:chOff x="507492" y="1501519"/>
              <a:chExt cx="8129016" cy="63125"/>
            </a:xfrm>
          </p:grpSpPr>
          <p:cxnSp>
            <p:nvCxnSpPr>
              <p:cNvPr id="12" name="Straight Connector 11"/>
              <p:cNvCxnSpPr/>
              <p:nvPr/>
            </p:nvCxnSpPr>
            <p:spPr>
              <a:xfrm>
                <a:off x="507492" y="1564644"/>
                <a:ext cx="8129016" cy="0"/>
              </a:xfrm>
              <a:prstGeom prst="line">
                <a:avLst/>
              </a:prstGeom>
              <a:ln w="381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/>
              <p:cNvCxnSpPr/>
              <p:nvPr/>
            </p:nvCxnSpPr>
            <p:spPr>
              <a:xfrm>
                <a:off x="507492" y="1501519"/>
                <a:ext cx="8129016" cy="0"/>
              </a:xfrm>
              <a:prstGeom prst="line">
                <a:avLst/>
              </a:prstGeom>
              <a:ln w="12700" cap="flat">
                <a:solidFill>
                  <a:schemeClr val="tx1"/>
                </a:solidFill>
                <a:miter lim="800000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4899" y="2971806"/>
            <a:ext cx="10071099" cy="1684150"/>
          </a:xfrm>
        </p:spPr>
        <p:txBody>
          <a:bodyPr anchor="ctr">
            <a:normAutofit/>
          </a:bodyPr>
          <a:lstStyle>
            <a:lvl1pPr>
              <a:defRPr sz="4400" cap="all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899" y="4655956"/>
            <a:ext cx="10071099" cy="50975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5880" y="0"/>
            <a:ext cx="1783188" cy="29718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026788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600200"/>
            <a:ext cx="4914900" cy="4571999"/>
          </a:xfrm>
        </p:spPr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27791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490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66110" y="1600200"/>
            <a:ext cx="4919472" cy="823912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66110" y="2424112"/>
            <a:ext cx="4919472" cy="37480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9710161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758111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4169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41848" y="1600199"/>
            <a:ext cx="5445252" cy="457200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6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384548" cy="4572000"/>
          </a:xfrm>
        </p:spPr>
        <p:txBody>
          <a:bodyPr>
            <a:normAutofit/>
          </a:bodyPr>
          <a:lstStyle>
            <a:lvl1pPr marL="0" indent="0">
              <a:spcBef>
                <a:spcPts val="1200"/>
              </a:spcBef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2B9795-92DC-40DC-A1CA-9A4B349D7824}" type="datetimeFigureOut">
              <a:rPr lang="en-US"/>
              <a:t>1/26/2015</a:t>
            </a:fld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F54DE5-C571-48E8-A5BC-B369434E2F44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97646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04900" y="76200"/>
            <a:ext cx="9980682" cy="1096962"/>
          </a:xfrm>
          <a:prstGeom prst="rect">
            <a:avLst/>
          </a:prstGeom>
        </p:spPr>
        <p:txBody>
          <a:bodyPr vert="horz" lIns="0" tIns="45720" rIns="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4900" y="1600200"/>
            <a:ext cx="9982200" cy="457200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04899" y="6356351"/>
            <a:ext cx="1829559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l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402B9795-92DC-40DC-A1CA-9A4B349D7824}" type="datetimeFigureOut">
              <a:rPr lang="en-US"/>
              <a:pPr/>
              <a:t>1/26/2015</a:t>
            </a:fld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34459" y="6356350"/>
            <a:ext cx="6323082" cy="365126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ct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256782" y="6356351"/>
            <a:ext cx="1828800" cy="365125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1200">
                <a:solidFill>
                  <a:schemeClr val="tx1">
                    <a:lumMod val="60000"/>
                    <a:lumOff val="40000"/>
                  </a:schemeClr>
                </a:solidFill>
              </a:defRPr>
            </a:lvl1pPr>
          </a:lstStyle>
          <a:p>
            <a:fld id="{0FF54DE5-C571-48E8-A5BC-B369434E2F44}" type="slidenum">
              <a:rPr/>
              <a:pPr/>
              <a:t>‹#›</a:t>
            </a:fld>
            <a:endParaRPr/>
          </a:p>
        </p:txBody>
      </p:sp>
      <p:grpSp>
        <p:nvGrpSpPr>
          <p:cNvPr id="15" name="Group 14"/>
          <p:cNvGrpSpPr/>
          <p:nvPr/>
        </p:nvGrpSpPr>
        <p:grpSpPr>
          <a:xfrm>
            <a:off x="1103376" y="1219201"/>
            <a:ext cx="9985248" cy="84403"/>
            <a:chOff x="1073150" y="1219201"/>
            <a:chExt cx="10058400" cy="63125"/>
          </a:xfrm>
        </p:grpSpPr>
        <p:cxnSp>
          <p:nvCxnSpPr>
            <p:cNvPr id="13" name="Straight Connector 12"/>
            <p:cNvCxnSpPr/>
            <p:nvPr/>
          </p:nvCxnSpPr>
          <p:spPr>
            <a:xfrm rot="10800000">
              <a:off x="1073150" y="1219201"/>
              <a:ext cx="10058400" cy="0"/>
            </a:xfrm>
            <a:prstGeom prst="line">
              <a:avLst/>
            </a:prstGeom>
            <a:ln w="381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1073150" y="1282326"/>
              <a:ext cx="10058400" cy="0"/>
            </a:xfrm>
            <a:prstGeom prst="line">
              <a:avLst/>
            </a:prstGeom>
            <a:ln w="12700" cap="flat"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346251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800"/>
        </a:spcBef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6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696">
          <p15:clr>
            <a:srgbClr val="F26B43"/>
          </p15:clr>
        </p15:guide>
        <p15:guide id="2" pos="6984">
          <p15:clr>
            <a:srgbClr val="F26B43"/>
          </p15:clr>
        </p15:guide>
        <p15:guide id="3" orient="horz" pos="1008">
          <p15:clr>
            <a:srgbClr val="F26B43"/>
          </p15:clr>
        </p15:guide>
        <p15:guide id="4" orient="horz" pos="3888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9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1104900" y="2292094"/>
            <a:ext cx="5734050" cy="2219691"/>
          </a:xfrm>
        </p:spPr>
        <p:txBody>
          <a:bodyPr anchor="ctr">
            <a:normAutofit fontScale="90000"/>
          </a:bodyPr>
          <a:lstStyle/>
          <a:p>
            <a:pPr algn="ctr"/>
            <a:r>
              <a:rPr lang="en-US" b="1" dirty="0" smtClean="0"/>
              <a:t>Preparing and using classroom observations in faulty teaching</a:t>
            </a:r>
            <a:endParaRPr lang="en-US" b="1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ctr"/>
            <a:r>
              <a:rPr lang="en-US" dirty="0" smtClean="0"/>
              <a:t>Peggy Thelen, Ph. D.</a:t>
            </a:r>
          </a:p>
          <a:p>
            <a:pPr algn="ctr"/>
            <a:r>
              <a:rPr lang="en-US" dirty="0" smtClean="0"/>
              <a:t>Associate Professor of Education</a:t>
            </a:r>
          </a:p>
          <a:p>
            <a:pPr algn="ctr"/>
            <a:r>
              <a:rPr lang="en-US" dirty="0" smtClean="0"/>
              <a:t>Department Chair</a:t>
            </a:r>
          </a:p>
          <a:p>
            <a:pPr algn="ctr"/>
            <a:r>
              <a:rPr lang="en-US" dirty="0" smtClean="0"/>
              <a:t>Alma College</a:t>
            </a:r>
            <a:endParaRPr lang="en-US" dirty="0"/>
          </a:p>
        </p:txBody>
      </p:sp>
      <p:pic>
        <p:nvPicPr>
          <p:cNvPr id="13" name="Picture Placeholder 12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1" b="4171"/>
          <a:stretch>
            <a:fillRect/>
          </a:stretch>
        </p:blipFill>
        <p:spPr>
          <a:xfrm>
            <a:off x="8379502" y="1663907"/>
            <a:ext cx="3537678" cy="3537679"/>
          </a:xfrm>
        </p:spPr>
      </p:pic>
    </p:spTree>
    <p:extLst>
      <p:ext uri="{BB962C8B-B14F-4D97-AF65-F5344CB8AC3E}">
        <p14:creationId xmlns:p14="http://schemas.microsoft.com/office/powerpoint/2010/main" val="1652133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514843"/>
                </a:solidFill>
              </a:rPr>
              <a:t>Post-Observation Meeting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5164095" cy="4572000"/>
          </a:xfrm>
        </p:spPr>
        <p:txBody>
          <a:bodyPr/>
          <a:lstStyle/>
          <a:p>
            <a:r>
              <a:rPr lang="en-US" sz="2800" b="1" dirty="0" smtClean="0"/>
              <a:t>B. </a:t>
            </a:r>
            <a:r>
              <a:rPr lang="en-US" sz="3200" b="1" dirty="0" smtClean="0"/>
              <a:t>Constructive feedback</a:t>
            </a:r>
          </a:p>
          <a:p>
            <a:r>
              <a:rPr lang="en-US" sz="3200" b="1" dirty="0"/>
              <a:t> </a:t>
            </a:r>
            <a:r>
              <a:rPr lang="en-US" sz="3200" b="1" dirty="0" smtClean="0"/>
              <a:t>  1. Feedback on the 	 	 standards or “musts” 	 the assessor 	 	  	 observed</a:t>
            </a:r>
          </a:p>
          <a:p>
            <a:r>
              <a:rPr lang="en-US" sz="3200" b="1" dirty="0" smtClean="0"/>
              <a:t>   2. Feedback on the 	  	 other items</a:t>
            </a:r>
            <a:endParaRPr lang="en-US" sz="3200" dirty="0"/>
          </a:p>
          <a:p>
            <a:endParaRPr lang="en-US" dirty="0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10466" y="1753849"/>
            <a:ext cx="4392118" cy="3672590"/>
          </a:xfrm>
        </p:spPr>
      </p:pic>
    </p:spTree>
    <p:extLst>
      <p:ext uri="{BB962C8B-B14F-4D97-AF65-F5344CB8AC3E}">
        <p14:creationId xmlns:p14="http://schemas.microsoft.com/office/powerpoint/2010/main" val="2804051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514843"/>
                </a:solidFill>
              </a:rPr>
              <a:t>Post-Observation Meeting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0387" y="1873770"/>
            <a:ext cx="4661941" cy="4002373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4892246" cy="4572000"/>
          </a:xfrm>
        </p:spPr>
        <p:txBody>
          <a:bodyPr>
            <a:normAutofit/>
          </a:bodyPr>
          <a:lstStyle/>
          <a:p>
            <a:pPr marL="514350" lvl="0" indent="-514350">
              <a:buAutoNum type="alphaUcPeriod" startAt="3"/>
            </a:pPr>
            <a:r>
              <a:rPr lang="en-US" sz="4000" b="1" dirty="0" smtClean="0">
                <a:solidFill>
                  <a:srgbClr val="514843"/>
                </a:solidFill>
              </a:rPr>
              <a:t>Questions</a:t>
            </a:r>
          </a:p>
          <a:p>
            <a:pPr lvl="0"/>
            <a:r>
              <a:rPr lang="en-US" sz="4000" b="1" dirty="0">
                <a:solidFill>
                  <a:srgbClr val="514843"/>
                </a:solidFill>
              </a:rPr>
              <a:t>	</a:t>
            </a:r>
            <a:r>
              <a:rPr lang="en-US" sz="4000" b="1" dirty="0" smtClean="0">
                <a:solidFill>
                  <a:srgbClr val="514843"/>
                </a:solidFill>
              </a:rPr>
              <a:t>1. Assessor</a:t>
            </a:r>
          </a:p>
          <a:p>
            <a:pPr lvl="0"/>
            <a:r>
              <a:rPr lang="en-US" sz="4000" b="1" dirty="0">
                <a:solidFill>
                  <a:srgbClr val="514843"/>
                </a:solidFill>
              </a:rPr>
              <a:t>	</a:t>
            </a:r>
            <a:r>
              <a:rPr lang="en-US" sz="4000" b="1" dirty="0" smtClean="0">
                <a:solidFill>
                  <a:srgbClr val="514843"/>
                </a:solidFill>
              </a:rPr>
              <a:t>	</a:t>
            </a:r>
            <a:r>
              <a:rPr lang="en-US" sz="3200" b="1" dirty="0" smtClean="0">
                <a:solidFill>
                  <a:srgbClr val="514843"/>
                </a:solidFill>
              </a:rPr>
              <a:t>a) clarifications</a:t>
            </a:r>
          </a:p>
          <a:p>
            <a:pPr lvl="0"/>
            <a:r>
              <a:rPr lang="en-US" sz="4000" b="1" dirty="0">
                <a:solidFill>
                  <a:srgbClr val="514843"/>
                </a:solidFill>
              </a:rPr>
              <a:t>	</a:t>
            </a:r>
            <a:r>
              <a:rPr lang="en-US" sz="4000" b="1" dirty="0" smtClean="0">
                <a:solidFill>
                  <a:srgbClr val="514843"/>
                </a:solidFill>
              </a:rPr>
              <a:t>2. Faculty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6304238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514843"/>
                </a:solidFill>
              </a:rPr>
              <a:t>Post-Observation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4900" y="1600200"/>
            <a:ext cx="5378278" cy="4571999"/>
          </a:xfrm>
        </p:spPr>
        <p:txBody>
          <a:bodyPr/>
          <a:lstStyle/>
          <a:p>
            <a:pPr marL="0" lvl="0" indent="0">
              <a:spcBef>
                <a:spcPts val="1200"/>
              </a:spcBef>
              <a:buNone/>
            </a:pPr>
            <a:r>
              <a:rPr lang="en-US" sz="3200" b="1" dirty="0">
                <a:solidFill>
                  <a:srgbClr val="514843"/>
                </a:solidFill>
              </a:rPr>
              <a:t>D.  Faculty goals and 	improvement plan</a:t>
            </a:r>
            <a:endParaRPr lang="en-US" sz="3200" dirty="0">
              <a:solidFill>
                <a:srgbClr val="514843"/>
              </a:solidFill>
            </a:endParaRPr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3200" dirty="0" smtClean="0"/>
              <a:t>1.  Written goals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2.  How to get there</a:t>
            </a:r>
          </a:p>
          <a:p>
            <a:pPr marL="0" indent="0">
              <a:buNone/>
            </a:pPr>
            <a:r>
              <a:rPr lang="en-US" sz="3200" dirty="0"/>
              <a:t>	</a:t>
            </a:r>
            <a:r>
              <a:rPr lang="en-US" sz="3200" dirty="0" smtClean="0"/>
              <a:t>3.  Is everybody 		    satisfied?</a:t>
            </a:r>
            <a:endParaRPr lang="en-US" sz="3200" dirty="0"/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4749" y="2160768"/>
            <a:ext cx="3207894" cy="2875927"/>
          </a:xfrm>
        </p:spPr>
      </p:pic>
    </p:spTree>
    <p:extLst>
      <p:ext uri="{BB962C8B-B14F-4D97-AF65-F5344CB8AC3E}">
        <p14:creationId xmlns:p14="http://schemas.microsoft.com/office/powerpoint/2010/main" val="193718439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4899" y="2421924"/>
            <a:ext cx="10096500" cy="1491049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800"/>
              </a:spcBef>
            </a:pP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 </a:t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40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The importance of:</a:t>
            </a:r>
            <a:br>
              <a:rPr lang="en-US" sz="40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40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-</a:t>
            </a:r>
            <a:r>
              <a:rPr lang="en-US" sz="4000" b="1" i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context </a:t>
            </a:r>
            <a:r>
              <a:rPr lang="en-US" sz="4000" b="1" i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specific observation and </a:t>
            </a:r>
            <a:r>
              <a:rPr lang="en-US" sz="4000" b="1" i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assessment</a:t>
            </a:r>
            <a:r>
              <a:rPr lang="en-US" sz="40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40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40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40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898" y="3970638"/>
            <a:ext cx="10096501" cy="1496711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rgbClr val="514843"/>
                </a:solidFill>
                <a:ea typeface="+mj-ea"/>
                <a:cs typeface="+mj-cs"/>
              </a:rPr>
              <a:t> </a:t>
            </a:r>
            <a:r>
              <a:rPr lang="en-US" sz="3600" b="1" dirty="0" smtClean="0">
                <a:solidFill>
                  <a:srgbClr val="514843"/>
                </a:solidFill>
                <a:ea typeface="+mj-ea"/>
                <a:cs typeface="+mj-cs"/>
              </a:rPr>
              <a:t>The </a:t>
            </a:r>
            <a:r>
              <a:rPr lang="en-US" sz="3600" b="1" dirty="0">
                <a:solidFill>
                  <a:srgbClr val="514843"/>
                </a:solidFill>
                <a:ea typeface="+mj-ea"/>
                <a:cs typeface="+mj-cs"/>
              </a:rPr>
              <a:t>need for:</a:t>
            </a:r>
            <a:br>
              <a:rPr lang="en-US" sz="3600" b="1" dirty="0">
                <a:solidFill>
                  <a:srgbClr val="514843"/>
                </a:solidFill>
                <a:ea typeface="+mj-ea"/>
                <a:cs typeface="+mj-cs"/>
              </a:rPr>
            </a:br>
            <a:r>
              <a:rPr lang="en-US" sz="3600" b="1" dirty="0">
                <a:solidFill>
                  <a:srgbClr val="514843"/>
                </a:solidFill>
                <a:ea typeface="+mj-ea"/>
                <a:cs typeface="+mj-cs"/>
              </a:rPr>
              <a:t> </a:t>
            </a:r>
            <a:r>
              <a:rPr lang="en-US" sz="3600" b="1" dirty="0" smtClean="0">
                <a:solidFill>
                  <a:srgbClr val="514843"/>
                </a:solidFill>
                <a:ea typeface="+mj-ea"/>
                <a:cs typeface="+mj-cs"/>
              </a:rPr>
              <a:t>-</a:t>
            </a:r>
            <a:r>
              <a:rPr lang="en-US" sz="3600" b="1" i="1" dirty="0" smtClean="0">
                <a:solidFill>
                  <a:srgbClr val="514843"/>
                </a:solidFill>
                <a:ea typeface="+mj-ea"/>
                <a:cs typeface="+mj-cs"/>
              </a:rPr>
              <a:t>flexible </a:t>
            </a:r>
            <a:r>
              <a:rPr lang="en-US" sz="3600" b="1" i="1" dirty="0">
                <a:solidFill>
                  <a:srgbClr val="514843"/>
                </a:solidFill>
                <a:ea typeface="+mj-ea"/>
                <a:cs typeface="+mj-cs"/>
              </a:rPr>
              <a:t>assessment and evaluation</a:t>
            </a:r>
            <a:r>
              <a:rPr lang="en-US" sz="3600" b="1" dirty="0">
                <a:solidFill>
                  <a:srgbClr val="514843"/>
                </a:solidFill>
                <a:ea typeface="+mj-ea"/>
                <a:cs typeface="+mj-cs"/>
              </a:rPr>
              <a:t/>
            </a:r>
            <a:br>
              <a:rPr lang="en-US" sz="3600" b="1" dirty="0">
                <a:solidFill>
                  <a:srgbClr val="514843"/>
                </a:solidFill>
                <a:ea typeface="+mj-ea"/>
                <a:cs typeface="+mj-cs"/>
              </a:rPr>
            </a:b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3156475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92947" y="2214694"/>
            <a:ext cx="6646003" cy="2541864"/>
          </a:xfrm>
        </p:spPr>
        <p:txBody>
          <a:bodyPr>
            <a:normAutofit fontScale="90000"/>
          </a:bodyPr>
          <a:lstStyle/>
          <a:p>
            <a:pPr marL="228600" lvl="0" indent="-228600">
              <a:spcBef>
                <a:spcPts val="1800"/>
              </a:spcBef>
            </a:pPr>
            <a:r>
              <a:rPr lang="en-US" sz="32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32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32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32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32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YOUR:</a:t>
            </a:r>
            <a:br>
              <a:rPr lang="en-US" sz="32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1. Assessment </a:t>
            </a:r>
            <a:r>
              <a:rPr lang="en-US" sz="24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and evaluation </a:t>
            </a: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needs </a:t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2. What current model(s) do you use that are   </a:t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 </a:t>
            </a: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  successful?  </a:t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r>
              <a:rPr lang="en-US" sz="2400" b="1" cap="none" dirty="0" smtClean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>3. </a:t>
            </a:r>
            <a:r>
              <a:rPr lang="en-US" sz="2400" b="1" cap="none" dirty="0" smtClean="0">
                <a:solidFill>
                  <a:srgbClr val="514843"/>
                </a:solidFill>
                <a:latin typeface="Euphemia"/>
              </a:rPr>
              <a:t>Difficulties </a:t>
            </a:r>
            <a:r>
              <a:rPr lang="en-US" sz="2400" b="1" cap="none" dirty="0">
                <a:solidFill>
                  <a:srgbClr val="514843"/>
                </a:solidFill>
                <a:latin typeface="Euphemia"/>
              </a:rPr>
              <a:t>and successes in the process</a:t>
            </a:r>
            <a:br>
              <a:rPr lang="en-US" sz="2400" b="1" cap="none" dirty="0">
                <a:solidFill>
                  <a:srgbClr val="514843"/>
                </a:solidFill>
                <a:latin typeface="Euphemia"/>
              </a:rPr>
            </a:br>
            <a:r>
              <a:rPr lang="en-US" sz="24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  <a:t/>
            </a:r>
            <a:br>
              <a:rPr lang="en-US" sz="2400" b="1" cap="none" dirty="0">
                <a:solidFill>
                  <a:srgbClr val="514843"/>
                </a:solidFill>
                <a:latin typeface="Euphemia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515948" y="5219529"/>
            <a:ext cx="5597904" cy="299731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Alma College Science class 1956</a:t>
            </a:r>
            <a:endParaRPr lang="en-US" dirty="0"/>
          </a:p>
        </p:txBody>
      </p:sp>
      <p:pic>
        <p:nvPicPr>
          <p:cNvPr id="11" name="Picture Placeholder 10"/>
          <p:cNvPicPr>
            <a:picLocks noGrp="1" noChangeAspect="1"/>
          </p:cNvPicPr>
          <p:nvPr>
            <p:ph type="pic" sz="quarter" idx="13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9" r="1059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2601395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dirty="0" smtClean="0"/>
              <a:t>Questions…</a:t>
            </a:r>
            <a:endParaRPr lang="en-US" sz="5400" dirty="0"/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dirty="0" smtClean="0">
                <a:latin typeface="+mj-lt"/>
              </a:rPr>
              <a:t>…Answers</a:t>
            </a:r>
            <a:endParaRPr lang="en-US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556140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104900" y="2292095"/>
            <a:ext cx="10096500" cy="1143084"/>
          </a:xfrm>
        </p:spPr>
        <p:txBody>
          <a:bodyPr/>
          <a:lstStyle/>
          <a:p>
            <a:pPr algn="ctr"/>
            <a:r>
              <a:rPr lang="en-US" dirty="0" smtClean="0"/>
              <a:t>Thank you…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04900" y="3531482"/>
            <a:ext cx="10096501" cy="2020821"/>
          </a:xfrm>
        </p:spPr>
        <p:txBody>
          <a:bodyPr>
            <a:normAutofit/>
          </a:bodyPr>
          <a:lstStyle/>
          <a:p>
            <a:pPr algn="ctr"/>
            <a:r>
              <a:rPr lang="en-US" sz="2800" dirty="0" smtClean="0">
                <a:latin typeface="+mj-lt"/>
              </a:rPr>
              <a:t>Dr. Peggy Thelen</a:t>
            </a:r>
          </a:p>
          <a:p>
            <a:pPr algn="ctr"/>
            <a:r>
              <a:rPr lang="en-US" sz="2800" dirty="0" smtClean="0">
                <a:latin typeface="+mj-lt"/>
              </a:rPr>
              <a:t>Associate Professor of Education</a:t>
            </a:r>
          </a:p>
          <a:p>
            <a:pPr algn="ctr"/>
            <a:r>
              <a:rPr lang="en-US" sz="2800" dirty="0" smtClean="0">
                <a:latin typeface="+mj-lt"/>
              </a:rPr>
              <a:t>Education Department Chair</a:t>
            </a:r>
          </a:p>
          <a:p>
            <a:pPr algn="ctr"/>
            <a:r>
              <a:rPr lang="en-US" sz="2800" dirty="0" smtClean="0">
                <a:latin typeface="+mj-lt"/>
              </a:rPr>
              <a:t>Alma College</a:t>
            </a:r>
          </a:p>
          <a:p>
            <a:pPr algn="ctr"/>
            <a:r>
              <a:rPr lang="en-US" sz="2800" dirty="0" smtClean="0">
                <a:latin typeface="+mj-lt"/>
              </a:rPr>
              <a:t>thelen@alma.edu</a:t>
            </a:r>
          </a:p>
        </p:txBody>
      </p:sp>
    </p:spTree>
    <p:extLst>
      <p:ext uri="{BB962C8B-B14F-4D97-AF65-F5344CB8AC3E}">
        <p14:creationId xmlns:p14="http://schemas.microsoft.com/office/powerpoint/2010/main" val="2163129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PREPARING AND USING CLASSROOM OBSERVATIONS IN FACULTY TEACHING</a:t>
            </a:r>
            <a:endParaRPr lang="en-US" dirty="0"/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b="1" dirty="0" smtClean="0"/>
              <a:t>In this session, we will:</a:t>
            </a:r>
          </a:p>
          <a:p>
            <a:r>
              <a:rPr lang="en-US" sz="2400" b="1" dirty="0" smtClean="0"/>
              <a:t>Look at an evaluation model which:</a:t>
            </a:r>
          </a:p>
          <a:p>
            <a:pPr lvl="1"/>
            <a:r>
              <a:rPr lang="en-US" sz="2000" dirty="0" smtClean="0"/>
              <a:t>helps </a:t>
            </a:r>
            <a:r>
              <a:rPr lang="en-US" sz="2000" dirty="0"/>
              <a:t>the evaluator and faculty member to prepare for the </a:t>
            </a:r>
            <a:r>
              <a:rPr lang="en-US" sz="2000" dirty="0" smtClean="0"/>
              <a:t>observation</a:t>
            </a:r>
          </a:p>
          <a:p>
            <a:pPr lvl="1"/>
            <a:r>
              <a:rPr lang="en-US" sz="2000" dirty="0"/>
              <a:t>provides the evaluator with a list of items to be </a:t>
            </a:r>
            <a:r>
              <a:rPr lang="en-US" sz="2000" dirty="0" smtClean="0"/>
              <a:t>observed</a:t>
            </a:r>
          </a:p>
          <a:p>
            <a:pPr lvl="1"/>
            <a:r>
              <a:rPr lang="en-US" sz="2000" dirty="0"/>
              <a:t>provides a look at what feedback and reflection is important after the observation</a:t>
            </a:r>
            <a:endParaRPr lang="en-US" sz="2000" dirty="0" smtClean="0"/>
          </a:p>
          <a:p>
            <a:r>
              <a:rPr lang="en-US" sz="2400" b="1" dirty="0"/>
              <a:t>D</a:t>
            </a:r>
            <a:r>
              <a:rPr lang="en-US" sz="2400" b="1" dirty="0" smtClean="0"/>
              <a:t>iscuss </a:t>
            </a:r>
            <a:r>
              <a:rPr lang="en-US" sz="2400" b="1" dirty="0"/>
              <a:t>the importance of context specific observation and assessment, and the need for flexible assessment and evaluation</a:t>
            </a:r>
            <a:endParaRPr lang="en-US" sz="2400" b="1" dirty="0" smtClean="0"/>
          </a:p>
          <a:p>
            <a:r>
              <a:rPr lang="en-US" sz="2400" b="1" dirty="0" smtClean="0"/>
              <a:t>Have a </a:t>
            </a:r>
            <a:r>
              <a:rPr lang="en-US" sz="2400" b="1" dirty="0"/>
              <a:t>chance to share </a:t>
            </a:r>
            <a:r>
              <a:rPr lang="en-US" sz="2400" b="1" dirty="0" smtClean="0"/>
              <a:t>assessment </a:t>
            </a:r>
            <a:r>
              <a:rPr lang="en-US" sz="2400" b="1" dirty="0"/>
              <a:t>and evaluation needs, any </a:t>
            </a:r>
            <a:r>
              <a:rPr lang="en-US" sz="2400" b="1" dirty="0" smtClean="0"/>
              <a:t>models </a:t>
            </a:r>
            <a:r>
              <a:rPr lang="en-US" sz="2400" b="1" dirty="0"/>
              <a:t>currently </a:t>
            </a:r>
            <a:r>
              <a:rPr lang="en-US" sz="2400" b="1" dirty="0" smtClean="0"/>
              <a:t>used, </a:t>
            </a:r>
            <a:r>
              <a:rPr lang="en-US" sz="2400" b="1" dirty="0"/>
              <a:t>as well as </a:t>
            </a:r>
            <a:r>
              <a:rPr lang="en-US" sz="2400" b="1" dirty="0" smtClean="0"/>
              <a:t>difficulties </a:t>
            </a:r>
            <a:r>
              <a:rPr lang="en-US" sz="2400" b="1" dirty="0"/>
              <a:t>and </a:t>
            </a:r>
            <a:r>
              <a:rPr lang="en-US" sz="2400" b="1" dirty="0" smtClean="0"/>
              <a:t>successes </a:t>
            </a:r>
            <a:r>
              <a:rPr lang="en-US" sz="2400" b="1" dirty="0"/>
              <a:t>in the process.</a:t>
            </a:r>
          </a:p>
        </p:txBody>
      </p:sp>
    </p:spTree>
    <p:extLst>
      <p:ext uri="{BB962C8B-B14F-4D97-AF65-F5344CB8AC3E}">
        <p14:creationId xmlns:p14="http://schemas.microsoft.com/office/powerpoint/2010/main" val="1654255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600" b="1" dirty="0" smtClean="0"/>
              <a:t>PREPARING FOR CLASSROOM OBSERVATIONS</a:t>
            </a:r>
            <a:endParaRPr lang="en-US" sz="3600" b="1" dirty="0"/>
          </a:p>
        </p:txBody>
      </p:sp>
      <p:graphicFrame>
        <p:nvGraphicFramePr>
          <p:cNvPr id="4" name="Content Placeholder 3" descr="Stacked List" title="SmartArt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84277245"/>
              </p:ext>
            </p:extLst>
          </p:nvPr>
        </p:nvGraphicFramePr>
        <p:xfrm>
          <a:off x="1104900" y="1600200"/>
          <a:ext cx="9982200" cy="457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224509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algn="ctr"/>
            <a:r>
              <a:rPr lang="en-US" b="1" dirty="0"/>
              <a:t> </a:t>
            </a:r>
            <a:r>
              <a:rPr lang="en-US" b="1" dirty="0" smtClean="0"/>
              <a:t>Step 1: </a:t>
            </a:r>
            <a:r>
              <a:rPr lang="en-US" dirty="0" smtClean="0"/>
              <a:t>Pre-observation </a:t>
            </a:r>
            <a:r>
              <a:rPr lang="en-US" dirty="0"/>
              <a:t>discussion with faculty member</a:t>
            </a:r>
            <a:br>
              <a:rPr lang="en-US" dirty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5592462" cy="4572000"/>
          </a:xfrm>
        </p:spPr>
        <p:txBody>
          <a:bodyPr>
            <a:normAutofit lnSpcReduction="10000"/>
          </a:bodyPr>
          <a:lstStyle/>
          <a:p>
            <a:pPr lvl="0"/>
            <a:r>
              <a:rPr lang="en-US" b="1" dirty="0" smtClean="0"/>
              <a:t>1</a:t>
            </a:r>
            <a:r>
              <a:rPr lang="en-US" dirty="0" smtClean="0"/>
              <a:t>. </a:t>
            </a:r>
            <a:r>
              <a:rPr lang="en-US" sz="2000" b="1" dirty="0" smtClean="0"/>
              <a:t>What </a:t>
            </a:r>
            <a:r>
              <a:rPr lang="en-US" sz="2000" b="1" dirty="0"/>
              <a:t>to observe specifically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sz="2000" b="1" dirty="0"/>
              <a:t>Faculty wishes</a:t>
            </a:r>
          </a:p>
          <a:p>
            <a:pPr marL="285750" lvl="0" indent="-285750">
              <a:buFont typeface="Wingdings" panose="05000000000000000000" pitchFamily="2" charset="2"/>
              <a:buChar char="§"/>
            </a:pPr>
            <a:r>
              <a:rPr lang="en-US" sz="2000" b="1" dirty="0"/>
              <a:t>Observer requirements/wishes</a:t>
            </a:r>
          </a:p>
          <a:p>
            <a:r>
              <a:rPr lang="en-US" sz="2000" b="1" dirty="0"/>
              <a:t>	a</a:t>
            </a:r>
            <a:r>
              <a:rPr lang="en-US" sz="2000" b="1" dirty="0" smtClean="0"/>
              <a:t>) </a:t>
            </a:r>
            <a:r>
              <a:rPr lang="en-US" sz="2000" b="1" dirty="0"/>
              <a:t>Foundational items that must be 	  	observed or standards that must be </a:t>
            </a:r>
            <a:r>
              <a:rPr lang="en-US" sz="2000" b="1" dirty="0" smtClean="0"/>
              <a:t>	</a:t>
            </a:r>
            <a:r>
              <a:rPr lang="en-US" sz="2000" b="1" dirty="0" smtClean="0"/>
              <a:t>met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b)What else?</a:t>
            </a:r>
            <a:endParaRPr lang="en-US" sz="2000" b="1" dirty="0"/>
          </a:p>
          <a:p>
            <a:pPr lvl="0"/>
            <a:r>
              <a:rPr lang="en-US" sz="2000" b="1" dirty="0" smtClean="0"/>
              <a:t>2. When</a:t>
            </a:r>
            <a:endParaRPr lang="en-US" sz="2000" b="1" dirty="0"/>
          </a:p>
          <a:p>
            <a:pPr lvl="0"/>
            <a:r>
              <a:rPr lang="en-US" sz="2000" b="1" dirty="0" smtClean="0"/>
              <a:t>3. What </a:t>
            </a:r>
            <a:r>
              <a:rPr lang="en-US" sz="2000" b="1" dirty="0"/>
              <a:t>does observer need to have from faculty to prepare for observation: syllabus, other materials, etc.</a:t>
            </a:r>
          </a:p>
          <a:p>
            <a:pPr lvl="0"/>
            <a:r>
              <a:rPr lang="en-US" sz="2000" b="1" dirty="0" smtClean="0"/>
              <a:t>4. Length </a:t>
            </a:r>
            <a:r>
              <a:rPr lang="en-US" sz="2000" b="1" dirty="0"/>
              <a:t>of observation</a:t>
            </a:r>
          </a:p>
          <a:p>
            <a:pPr lvl="0"/>
            <a:r>
              <a:rPr lang="en-US" sz="2000" b="1" dirty="0" smtClean="0"/>
              <a:t>5. How </a:t>
            </a:r>
            <a:r>
              <a:rPr lang="en-US" sz="2000" b="1" dirty="0"/>
              <a:t>many observations</a:t>
            </a:r>
          </a:p>
          <a:p>
            <a:endParaRPr lang="en-US" dirty="0"/>
          </a:p>
        </p:txBody>
      </p:sp>
      <p:pic>
        <p:nvPicPr>
          <p:cNvPr id="6" name="Picture Placeholder 5"/>
          <p:cNvPicPr>
            <a:picLocks noGrp="1" noChangeAspect="1"/>
          </p:cNvPicPr>
          <p:nvPr>
            <p:ph type="pic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4" b="2604"/>
          <a:stretch>
            <a:fillRect/>
          </a:stretch>
        </p:blipFill>
        <p:spPr>
          <a:xfrm>
            <a:off x="6697362" y="1600200"/>
            <a:ext cx="4744744" cy="4275945"/>
          </a:xfrm>
        </p:spPr>
      </p:pic>
    </p:spTree>
    <p:extLst>
      <p:ext uri="{BB962C8B-B14F-4D97-AF65-F5344CB8AC3E}">
        <p14:creationId xmlns:p14="http://schemas.microsoft.com/office/powerpoint/2010/main" val="368354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algn="ctr"/>
            <a:r>
              <a:rPr lang="en-US" sz="4400" b="1" dirty="0" smtClean="0"/>
              <a:t>Step 2: Classroom </a:t>
            </a:r>
            <a:r>
              <a:rPr lang="en-US" sz="4400" b="1" dirty="0"/>
              <a:t>Observations</a:t>
            </a:r>
            <a:endParaRPr lang="en-US" sz="44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6074376" cy="4572000"/>
          </a:xfrm>
        </p:spPr>
        <p:txBody>
          <a:bodyPr>
            <a:normAutofit fontScale="92500" lnSpcReduction="10000"/>
          </a:bodyPr>
          <a:lstStyle/>
          <a:p>
            <a:pPr lvl="0"/>
            <a:r>
              <a:rPr lang="en-US" b="1" dirty="0" smtClean="0"/>
              <a:t>A. Knowledge </a:t>
            </a:r>
            <a:r>
              <a:rPr lang="en-US" b="1" dirty="0"/>
              <a:t>of the subject matter</a:t>
            </a:r>
            <a:endParaRPr lang="en-US" dirty="0"/>
          </a:p>
          <a:p>
            <a:pPr lvl="0"/>
            <a:r>
              <a:rPr lang="en-US" b="1" dirty="0" smtClean="0"/>
              <a:t>B. Effective </a:t>
            </a:r>
            <a:r>
              <a:rPr lang="en-US" b="1" dirty="0"/>
              <a:t>presentation of the subject matter</a:t>
            </a:r>
            <a:endParaRPr lang="en-US" dirty="0"/>
          </a:p>
          <a:p>
            <a:r>
              <a:rPr lang="en-US" b="1" dirty="0"/>
              <a:t> 	1. Well organized course materials</a:t>
            </a:r>
            <a:endParaRPr lang="en-US" dirty="0"/>
          </a:p>
          <a:p>
            <a:r>
              <a:rPr lang="en-US" b="1" dirty="0"/>
              <a:t>		a) All materials needed are present </a:t>
            </a:r>
            <a:endParaRPr lang="en-US" dirty="0"/>
          </a:p>
          <a:p>
            <a:r>
              <a:rPr lang="en-US" b="1" dirty="0"/>
              <a:t>		b) Distribution of materials is planned</a:t>
            </a:r>
            <a:endParaRPr lang="en-US" dirty="0"/>
          </a:p>
          <a:p>
            <a:r>
              <a:rPr lang="en-US" b="1" dirty="0"/>
              <a:t>	2. A structured approach to the presentation of the 	subject matter</a:t>
            </a:r>
            <a:endParaRPr lang="en-US" dirty="0"/>
          </a:p>
          <a:p>
            <a:r>
              <a:rPr lang="en-US" b="1" dirty="0"/>
              <a:t>	3. Clear explanations of course concepts and 	expectations; explains in different ways if necessary</a:t>
            </a:r>
            <a:endParaRPr lang="en-US" dirty="0"/>
          </a:p>
          <a:p>
            <a:r>
              <a:rPr lang="en-US" b="1" dirty="0"/>
              <a:t>	4. Appropriate pedagogy, including </a:t>
            </a:r>
            <a:r>
              <a:rPr lang="en-US" b="1" i="1" dirty="0"/>
              <a:t>active learning</a:t>
            </a:r>
            <a:r>
              <a:rPr lang="en-US" b="1" dirty="0"/>
              <a:t> 	experiences; tries to reach many learning styles</a:t>
            </a:r>
            <a:endParaRPr lang="en-US" dirty="0"/>
          </a:p>
          <a:p>
            <a:r>
              <a:rPr lang="en-US" b="1" dirty="0"/>
              <a:t>	5.  Passion when presenting the subject matter </a:t>
            </a:r>
            <a:endParaRPr lang="en-US" dirty="0"/>
          </a:p>
          <a:p>
            <a:r>
              <a:rPr lang="en-US" b="1" dirty="0"/>
              <a:t>	6.  Monitors student engagement throughout the 	class period</a:t>
            </a:r>
            <a:endParaRPr lang="en-US" dirty="0"/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038" y="1828801"/>
            <a:ext cx="3632886" cy="3608172"/>
          </a:xfrm>
        </p:spPr>
      </p:pic>
    </p:spTree>
    <p:extLst>
      <p:ext uri="{BB962C8B-B14F-4D97-AF65-F5344CB8AC3E}">
        <p14:creationId xmlns:p14="http://schemas.microsoft.com/office/powerpoint/2010/main" val="3496362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800" b="1" dirty="0"/>
              <a:t>Classroom Observations</a:t>
            </a:r>
            <a:endParaRPr lang="en-US" sz="480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900" y="1600200"/>
            <a:ext cx="5728386" cy="4572000"/>
          </a:xfrm>
        </p:spPr>
        <p:txBody>
          <a:bodyPr/>
          <a:lstStyle/>
          <a:p>
            <a:r>
              <a:rPr lang="en-US" sz="2000" b="1" dirty="0"/>
              <a:t>C.  Assessment of student learning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1</a:t>
            </a:r>
            <a:r>
              <a:rPr lang="en-US" sz="2000" b="1" dirty="0"/>
              <a:t>.  On-going informal assessment</a:t>
            </a:r>
          </a:p>
          <a:p>
            <a:r>
              <a:rPr lang="en-US" sz="2000" b="1" dirty="0"/>
              <a:t>		</a:t>
            </a:r>
            <a:r>
              <a:rPr lang="en-US" sz="2000" b="1" dirty="0" smtClean="0"/>
              <a:t>a</a:t>
            </a:r>
            <a:r>
              <a:rPr lang="en-US" sz="2000" b="1" dirty="0"/>
              <a:t>) Questions</a:t>
            </a:r>
          </a:p>
          <a:p>
            <a:r>
              <a:rPr lang="en-US" sz="2000" b="1" dirty="0"/>
              <a:t>		</a:t>
            </a:r>
            <a:r>
              <a:rPr lang="en-US" sz="2000" b="1" dirty="0" smtClean="0"/>
              <a:t>b</a:t>
            </a:r>
            <a:r>
              <a:rPr lang="en-US" sz="2000" b="1" dirty="0"/>
              <a:t>) Small or large group </a:t>
            </a:r>
            <a:r>
              <a:rPr lang="en-US" sz="2000" b="1" dirty="0" smtClean="0"/>
              <a:t>				discussions</a:t>
            </a:r>
            <a:endParaRPr lang="en-US" sz="2000" b="1" dirty="0"/>
          </a:p>
          <a:p>
            <a:r>
              <a:rPr lang="en-US" sz="2000" b="1" dirty="0"/>
              <a:t>		</a:t>
            </a:r>
            <a:r>
              <a:rPr lang="en-US" sz="2000" b="1" dirty="0" smtClean="0"/>
              <a:t>c</a:t>
            </a:r>
            <a:r>
              <a:rPr lang="en-US" sz="2000" b="1" dirty="0"/>
              <a:t>) In-class activities</a:t>
            </a:r>
          </a:p>
          <a:p>
            <a:r>
              <a:rPr lang="en-US" sz="2000" b="1" dirty="0"/>
              <a:t>	</a:t>
            </a:r>
            <a:r>
              <a:rPr lang="en-US" sz="2000" b="1" dirty="0" smtClean="0"/>
              <a:t>2</a:t>
            </a:r>
            <a:r>
              <a:rPr lang="en-US" sz="2000" b="1" dirty="0"/>
              <a:t>.  Assessments match objectives of the </a:t>
            </a:r>
            <a:r>
              <a:rPr lang="en-US" sz="2000" b="1" dirty="0" smtClean="0"/>
              <a:t>	    lesson </a:t>
            </a:r>
            <a:endParaRPr lang="en-US" sz="2000" b="1" dirty="0"/>
          </a:p>
          <a:p>
            <a:r>
              <a:rPr lang="en-US" sz="2000" b="1" dirty="0"/>
              <a:t>		</a:t>
            </a:r>
            <a:r>
              <a:rPr lang="en-US" sz="2000" b="1" dirty="0" smtClean="0"/>
              <a:t>a</a:t>
            </a:r>
            <a:r>
              <a:rPr lang="en-US" sz="2000" b="1" dirty="0"/>
              <a:t>) Remediation takes place if </a:t>
            </a:r>
            <a:r>
              <a:rPr lang="en-US" sz="2000" b="1" dirty="0" smtClean="0"/>
              <a:t>			students </a:t>
            </a:r>
            <a:r>
              <a:rPr lang="en-US" sz="2000" b="1" dirty="0"/>
              <a:t>do not </a:t>
            </a:r>
            <a:r>
              <a:rPr lang="en-US" sz="2000" b="1" dirty="0" smtClean="0"/>
              <a:t>understand or 			learn subject </a:t>
            </a:r>
            <a:r>
              <a:rPr lang="en-US" sz="2000" b="1" dirty="0"/>
              <a:t>matter</a:t>
            </a:r>
          </a:p>
          <a:p>
            <a:endParaRPr lang="en-US" dirty="0"/>
          </a:p>
        </p:txBody>
      </p:sp>
      <p:pic>
        <p:nvPicPr>
          <p:cNvPr id="11" name="Content Placeholder 10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4562" y="1705232"/>
            <a:ext cx="4534929" cy="4361936"/>
          </a:xfrm>
        </p:spPr>
      </p:pic>
    </p:spTree>
    <p:extLst>
      <p:ext uri="{BB962C8B-B14F-4D97-AF65-F5344CB8AC3E}">
        <p14:creationId xmlns:p14="http://schemas.microsoft.com/office/powerpoint/2010/main" val="247173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800" b="1" dirty="0">
                <a:solidFill>
                  <a:srgbClr val="514843"/>
                </a:solidFill>
              </a:rPr>
              <a:t>Classroom Observations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2271" y="1927654"/>
            <a:ext cx="4053016" cy="4244546"/>
          </a:xfrm>
        </p:spPr>
      </p:pic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>
            <a:normAutofit/>
          </a:bodyPr>
          <a:lstStyle/>
          <a:p>
            <a:r>
              <a:rPr lang="en-US" b="1" dirty="0"/>
              <a:t>D</a:t>
            </a:r>
            <a:r>
              <a:rPr lang="en-US" sz="2000" b="1" dirty="0"/>
              <a:t>.  Positive relationships with students</a:t>
            </a:r>
            <a:endParaRPr lang="en-US" sz="2000" dirty="0"/>
          </a:p>
          <a:p>
            <a:r>
              <a:rPr lang="en-US" sz="2000" b="1" dirty="0"/>
              <a:t>	</a:t>
            </a:r>
            <a:r>
              <a:rPr lang="en-US" sz="2000" b="1" dirty="0" smtClean="0"/>
              <a:t>1</a:t>
            </a:r>
            <a:r>
              <a:rPr lang="en-US" sz="2000" b="1" dirty="0"/>
              <a:t>.  Mutual respect</a:t>
            </a:r>
            <a:endParaRPr lang="en-US" sz="2000" dirty="0"/>
          </a:p>
          <a:p>
            <a:r>
              <a:rPr lang="en-US" sz="2000" b="1" dirty="0"/>
              <a:t>	</a:t>
            </a:r>
            <a:r>
              <a:rPr lang="en-US" sz="2000" b="1" dirty="0" smtClean="0"/>
              <a:t>2</a:t>
            </a:r>
            <a:r>
              <a:rPr lang="en-US" sz="2000" b="1" dirty="0"/>
              <a:t>.  Ethical behavior</a:t>
            </a:r>
            <a:endParaRPr lang="en-US" sz="2000" dirty="0"/>
          </a:p>
          <a:p>
            <a:r>
              <a:rPr lang="en-US" sz="2000" b="1" dirty="0"/>
              <a:t>	</a:t>
            </a:r>
            <a:r>
              <a:rPr lang="en-US" sz="2000" b="1" dirty="0" smtClean="0"/>
              <a:t>3</a:t>
            </a:r>
            <a:r>
              <a:rPr lang="en-US" sz="2000" b="1" dirty="0"/>
              <a:t>.  Classroom environment is </a:t>
            </a:r>
            <a:r>
              <a:rPr lang="en-US" sz="2000" b="1" dirty="0" smtClean="0"/>
              <a:t>	safe </a:t>
            </a:r>
            <a:r>
              <a:rPr lang="en-US" sz="2000" b="1" dirty="0"/>
              <a:t>and open; 	students feel </a:t>
            </a:r>
            <a:r>
              <a:rPr lang="en-US" sz="2000" b="1" dirty="0" smtClean="0"/>
              <a:t>	free </a:t>
            </a:r>
            <a:r>
              <a:rPr lang="en-US" sz="2000" b="1" dirty="0"/>
              <a:t>to voice opinions, answer 	questions, and engage in </a:t>
            </a:r>
            <a:r>
              <a:rPr lang="en-US" sz="2000" b="1" dirty="0" smtClean="0"/>
              <a:t>	discussions</a:t>
            </a:r>
            <a:endParaRPr lang="en-US" sz="2000" dirty="0"/>
          </a:p>
          <a:p>
            <a:r>
              <a:rPr lang="en-US" sz="2000" b="1" dirty="0"/>
              <a:t>	</a:t>
            </a:r>
            <a:r>
              <a:rPr lang="en-US" sz="2000" b="1" dirty="0" smtClean="0"/>
              <a:t>4</a:t>
            </a:r>
            <a:r>
              <a:rPr lang="en-US" sz="2000" b="1" dirty="0"/>
              <a:t>.  Appropriate classroom </a:t>
            </a:r>
            <a:r>
              <a:rPr lang="en-US" sz="2000" b="1" dirty="0" smtClean="0"/>
              <a:t>	management techniques</a:t>
            </a:r>
            <a:r>
              <a:rPr lang="en-US" sz="2000" b="1" dirty="0"/>
              <a:t>; </a:t>
            </a:r>
            <a:r>
              <a:rPr lang="en-US" sz="2000" b="1" dirty="0" smtClean="0"/>
              <a:t>	students </a:t>
            </a:r>
            <a:r>
              <a:rPr lang="en-US" sz="2000" b="1" dirty="0"/>
              <a:t>respond positively</a:t>
            </a:r>
            <a:endParaRPr lang="en-US" sz="2000" dirty="0"/>
          </a:p>
          <a:p>
            <a:r>
              <a:rPr lang="en-US" sz="2000" b="1" dirty="0"/>
              <a:t>	</a:t>
            </a:r>
            <a:r>
              <a:rPr lang="en-US" sz="2000" b="1" dirty="0" smtClean="0"/>
              <a:t>5</a:t>
            </a:r>
            <a:r>
              <a:rPr lang="en-US" sz="2000" b="1" dirty="0"/>
              <a:t>. Sense of humor!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4082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400" b="1" dirty="0" smtClean="0"/>
              <a:t>Post-Observation </a:t>
            </a:r>
            <a:r>
              <a:rPr lang="en-US" sz="4400" b="1" dirty="0"/>
              <a:t>Meeting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19784" y="1600199"/>
            <a:ext cx="4167316" cy="4572001"/>
          </a:xfrm>
        </p:spPr>
        <p:txBody>
          <a:bodyPr/>
          <a:lstStyle/>
          <a:p>
            <a:r>
              <a:rPr lang="en-US" dirty="0" smtClean="0">
                <a:latin typeface="Broadway" panose="04040905080B02020502" pitchFamily="82" charset="0"/>
              </a:rPr>
              <a:t>CONGRATULATIONS…..</a:t>
            </a:r>
          </a:p>
          <a:p>
            <a:endParaRPr lang="en-US" dirty="0">
              <a:latin typeface="Broadway" panose="04040905080B02020502" pitchFamily="82" charset="0"/>
            </a:endParaRPr>
          </a:p>
          <a:p>
            <a:endParaRPr lang="en-US" dirty="0" smtClean="0">
              <a:latin typeface="Broadway" panose="04040905080B02020502" pitchFamily="82" charset="0"/>
            </a:endParaRPr>
          </a:p>
          <a:p>
            <a:endParaRPr lang="en-US" dirty="0">
              <a:latin typeface="Broadway" panose="04040905080B02020502" pitchFamily="82" charset="0"/>
            </a:endParaRPr>
          </a:p>
          <a:p>
            <a:endParaRPr lang="en-US" dirty="0" smtClean="0">
              <a:latin typeface="Broadway" panose="04040905080B02020502" pitchFamily="82" charset="0"/>
            </a:endParaRPr>
          </a:p>
          <a:p>
            <a:endParaRPr lang="en-US" dirty="0">
              <a:latin typeface="Broadway" panose="04040905080B02020502" pitchFamily="82" charset="0"/>
            </a:endParaRPr>
          </a:p>
          <a:p>
            <a:r>
              <a:rPr lang="en-US" dirty="0" smtClean="0">
                <a:latin typeface="Broadway" panose="04040905080B02020502" pitchFamily="82" charset="0"/>
              </a:rPr>
              <a:t>…OR NOT…..</a:t>
            </a:r>
          </a:p>
          <a:p>
            <a:pPr marL="0" indent="0">
              <a:buNone/>
            </a:pPr>
            <a:endParaRPr lang="en-US" dirty="0">
              <a:latin typeface="Broadway" panose="04040905080B02020502" pitchFamily="82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b="1" dirty="0"/>
              <a:t>A.  Positive feedback</a:t>
            </a:r>
            <a:endParaRPr lang="en-US" sz="2800" dirty="0"/>
          </a:p>
          <a:p>
            <a:r>
              <a:rPr lang="en-US" sz="2800" b="1" dirty="0" smtClean="0"/>
              <a:t>B</a:t>
            </a:r>
            <a:r>
              <a:rPr lang="en-US" sz="2800" b="1" dirty="0"/>
              <a:t>.  Constructive </a:t>
            </a:r>
            <a:r>
              <a:rPr lang="en-US" sz="2800" b="1" dirty="0" smtClean="0"/>
              <a:t>	feedback</a:t>
            </a:r>
            <a:endParaRPr lang="en-US" sz="2800" dirty="0"/>
          </a:p>
          <a:p>
            <a:r>
              <a:rPr lang="en-US" sz="2800" b="1" dirty="0" smtClean="0"/>
              <a:t>C</a:t>
            </a:r>
            <a:r>
              <a:rPr lang="en-US" sz="2800" b="1" dirty="0"/>
              <a:t>.  Questions</a:t>
            </a:r>
            <a:endParaRPr lang="en-US" sz="2800" dirty="0"/>
          </a:p>
          <a:p>
            <a:r>
              <a:rPr lang="en-US" sz="2800" b="1" dirty="0" smtClean="0"/>
              <a:t>D</a:t>
            </a:r>
            <a:r>
              <a:rPr lang="en-US" sz="2800" b="1" dirty="0"/>
              <a:t>.  Faculty goals </a:t>
            </a:r>
            <a:r>
              <a:rPr lang="en-US" sz="2800" b="1" dirty="0" smtClean="0"/>
              <a:t>and 	improvement plan</a:t>
            </a:r>
            <a:endParaRPr lang="en-US" sz="2800" dirty="0"/>
          </a:p>
          <a:p>
            <a:r>
              <a:rPr lang="en-US" dirty="0"/>
              <a:t> </a:t>
            </a:r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24543" y="2113613"/>
            <a:ext cx="3357797" cy="247337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0111" y="5056839"/>
            <a:ext cx="2968053" cy="18011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01756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000" b="1" dirty="0">
                <a:solidFill>
                  <a:srgbClr val="514843"/>
                </a:solidFill>
              </a:rPr>
              <a:t>Post-Observation Meeting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04899" y="1600200"/>
            <a:ext cx="5139381" cy="4572000"/>
          </a:xfrm>
        </p:spPr>
        <p:txBody>
          <a:bodyPr>
            <a:normAutofit fontScale="77500" lnSpcReduction="20000"/>
          </a:bodyPr>
          <a:lstStyle/>
          <a:p>
            <a:pPr marL="514350" indent="-514350">
              <a:buAutoNum type="alphaUcPeriod"/>
            </a:pPr>
            <a:r>
              <a:rPr lang="en-US" sz="3600" dirty="0" smtClean="0"/>
              <a:t>Positive Feedback</a:t>
            </a:r>
          </a:p>
          <a:p>
            <a:endParaRPr lang="en-US" sz="36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2800" dirty="0" smtClean="0"/>
              <a:t>ALWAYS </a:t>
            </a:r>
            <a:r>
              <a:rPr lang="en-US" sz="2800" dirty="0"/>
              <a:t>start with positive </a:t>
            </a:r>
            <a:r>
              <a:rPr lang="en-US" sz="2800" dirty="0" smtClean="0"/>
              <a:t>feedback</a:t>
            </a:r>
          </a:p>
          <a:p>
            <a:pPr lvl="2"/>
            <a:r>
              <a:rPr lang="en-US" sz="2800" dirty="0" smtClean="0"/>
              <a:t>	a) Find something to 	confirm </a:t>
            </a:r>
          </a:p>
          <a:p>
            <a:pPr lvl="2"/>
            <a:endParaRPr lang="en-US" sz="2200" dirty="0" smtClean="0"/>
          </a:p>
          <a:p>
            <a:pPr marL="971550" lvl="1" indent="-514350">
              <a:buFont typeface="+mj-lt"/>
              <a:buAutoNum type="arabicPeriod"/>
            </a:pPr>
            <a:r>
              <a:rPr lang="en-US" sz="3200" dirty="0" smtClean="0"/>
              <a:t>Don’t say anything you don’t meant</a:t>
            </a:r>
          </a:p>
          <a:p>
            <a:pPr lvl="1"/>
            <a:endParaRPr lang="en-US" sz="3200" dirty="0" smtClean="0"/>
          </a:p>
          <a:p>
            <a:pPr lvl="1"/>
            <a:r>
              <a:rPr lang="en-US" sz="3200" dirty="0" smtClean="0"/>
              <a:t>3. Save a little positivity for  	later</a:t>
            </a:r>
            <a:endParaRPr lang="en-US" sz="3200" dirty="0"/>
          </a:p>
          <a:p>
            <a:pPr marL="971550" lvl="1" indent="-514350">
              <a:buFont typeface="+mj-lt"/>
              <a:buAutoNum type="arabicPeriod"/>
            </a:pPr>
            <a:endParaRPr lang="en-US" sz="2400" dirty="0" smtClean="0"/>
          </a:p>
          <a:p>
            <a:r>
              <a:rPr lang="en-US" sz="2800" dirty="0" smtClean="0"/>
              <a:t>	</a:t>
            </a:r>
            <a:endParaRPr lang="en-US" sz="2400" dirty="0"/>
          </a:p>
        </p:txBody>
      </p:sp>
      <p:pic>
        <p:nvPicPr>
          <p:cNvPr id="7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666" y="1600200"/>
            <a:ext cx="3583460" cy="4462849"/>
          </a:xfrm>
        </p:spPr>
      </p:pic>
    </p:spTree>
    <p:extLst>
      <p:ext uri="{BB962C8B-B14F-4D97-AF65-F5344CB8AC3E}">
        <p14:creationId xmlns:p14="http://schemas.microsoft.com/office/powerpoint/2010/main" val="3878850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cademic Literature 16x9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Academic Literature">
      <a:dk1>
        <a:srgbClr val="514843"/>
      </a:dk1>
      <a:lt1>
        <a:srgbClr val="FFFFFF"/>
      </a:lt1>
      <a:dk2>
        <a:srgbClr val="000000"/>
      </a:dk2>
      <a:lt2>
        <a:srgbClr val="FFFFF3"/>
      </a:lt2>
      <a:accent1>
        <a:srgbClr val="514843"/>
      </a:accent1>
      <a:accent2>
        <a:srgbClr val="6D7D66"/>
      </a:accent2>
      <a:accent3>
        <a:srgbClr val="525A6A"/>
      </a:accent3>
      <a:accent4>
        <a:srgbClr val="827266"/>
      </a:accent4>
      <a:accent5>
        <a:srgbClr val="AE9A7E"/>
      </a:accent5>
      <a:accent6>
        <a:srgbClr val="A8A39E"/>
      </a:accent6>
      <a:hlink>
        <a:srgbClr val="59704F"/>
      </a:hlink>
      <a:folHlink>
        <a:srgbClr val="A8A39E"/>
      </a:folHlink>
    </a:clrScheme>
    <a:fontScheme name="Plantagenet Cherokee-Euphemia">
      <a:majorFont>
        <a:latin typeface="Plantagenet Cherokee"/>
        <a:ea typeface=""/>
        <a:cs typeface=""/>
      </a:majorFont>
      <a:minorFont>
        <a:latin typeface="Euphemia"/>
        <a:ea typeface=""/>
        <a:cs typeface=""/>
      </a:minorFont>
    </a:fontScheme>
    <a:fmtScheme name="AcademicLiterature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300000"/>
              </a:schemeClr>
            </a:gs>
            <a:gs pos="100000">
              <a:schemeClr val="phClr">
                <a:tint val="68000"/>
                <a:satMod val="300000"/>
              </a:schemeClr>
            </a:gs>
          </a:gsLst>
          <a:path path="rect">
            <a:fillToRect l="50000" t="50000" r="50000" b="50000"/>
          </a:path>
        </a:gradFill>
        <a:gradFill rotWithShape="1">
          <a:gsLst>
            <a:gs pos="0">
              <a:schemeClr val="phClr">
                <a:shade val="100000"/>
                <a:satMod val="137000"/>
              </a:schemeClr>
            </a:gs>
            <a:gs pos="71000">
              <a:schemeClr val="phClr">
                <a:shade val="98000"/>
                <a:satMod val="137000"/>
              </a:schemeClr>
            </a:gs>
            <a:gs pos="100000">
              <a:schemeClr val="phClr">
                <a:shade val="75000"/>
                <a:satMod val="137000"/>
              </a:schemeClr>
            </a:gs>
          </a:gsLst>
          <a:path path="rect">
            <a:fillToRect l="50000" t="50000" r="50000" b="50000"/>
          </a:path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20000" t="20000" r="20000" b="2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90000"/>
                <a:alpha val="80000"/>
                <a:satMod val="200000"/>
              </a:schemeClr>
            </a:gs>
          </a:gsLst>
          <a:path path="rect">
            <a:fillToRect l="5000" t="5000" r="5000" b="5000"/>
          </a:path>
        </a:gradFill>
      </a:bgFillStyleLst>
    </a:fmtScheme>
  </a:themeElements>
  <a:objectDefaults>
    <a:lnDef>
      <a:spPr>
        <a:ln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561E720F-F05D-4536-9C34-0CFCED65D3B7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Academic presentation, pinstripe and ribbon design (widescreen)</Template>
  <TotalTime>0</TotalTime>
  <Words>276</Words>
  <Application>Microsoft Office PowerPoint</Application>
  <PresentationFormat>Widescreen</PresentationFormat>
  <Paragraphs>106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Broadway</vt:lpstr>
      <vt:lpstr>Euphemia</vt:lpstr>
      <vt:lpstr>Plantagenet Cherokee</vt:lpstr>
      <vt:lpstr>Wingdings</vt:lpstr>
      <vt:lpstr>Academic Literature 16x9</vt:lpstr>
      <vt:lpstr>Preparing and using classroom observations in faulty teaching</vt:lpstr>
      <vt:lpstr>PREPARING AND USING CLASSROOM OBSERVATIONS IN FACULTY TEACHING</vt:lpstr>
      <vt:lpstr>PREPARING FOR CLASSROOM OBSERVATIONS</vt:lpstr>
      <vt:lpstr> Step 1: Pre-observation discussion with faculty member </vt:lpstr>
      <vt:lpstr>Step 2: Classroom Observations</vt:lpstr>
      <vt:lpstr>Classroom Observations</vt:lpstr>
      <vt:lpstr>Classroom Observations</vt:lpstr>
      <vt:lpstr>Post-Observation Meeting </vt:lpstr>
      <vt:lpstr>Post-Observation Meeting</vt:lpstr>
      <vt:lpstr>Post-Observation Meeting</vt:lpstr>
      <vt:lpstr>Post-Observation Meeting</vt:lpstr>
      <vt:lpstr>Post-Observation Meeting</vt:lpstr>
      <vt:lpstr>   The importance of: -context specific observation and assessment  </vt:lpstr>
      <vt:lpstr>  YOUR:  1. Assessment and evaluation needs   2. What current model(s) do you use that are       successful?    3. Difficulties and successes in the process  </vt:lpstr>
      <vt:lpstr>Questions…</vt:lpstr>
      <vt:lpstr>Thank you…</vt:lpstr>
    </vt:vector>
  </TitlesOfParts>
  <Manager/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2015-01-16T18:46:10Z</dcterms:created>
  <dcterms:modified xsi:type="dcterms:W3CDTF">2015-01-28T21:35:08Z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TC034313809991</vt:lpwstr>
  </property>
</Properties>
</file>