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9"/>
  </p:notesMasterIdLst>
  <p:handoutMasterIdLst>
    <p:handoutMasterId r:id="rId20"/>
  </p:handoutMasterIdLst>
  <p:sldIdLst>
    <p:sldId id="256" r:id="rId3"/>
    <p:sldId id="257" r:id="rId4"/>
    <p:sldId id="260" r:id="rId5"/>
    <p:sldId id="266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68" r:id="rId15"/>
    <p:sldId id="277" r:id="rId16"/>
    <p:sldId id="278" r:id="rId17"/>
    <p:sldId id="27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52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8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1" d="100"/>
          <a:sy n="51" d="100"/>
        </p:scale>
        <p:origin x="2352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C18FBF-3FF5-4C16-97CF-AF03740D7AB6}" type="doc">
      <dgm:prSet loTypeId="urn:microsoft.com/office/officeart/2005/8/layout/hList9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4F1B46E-22B2-4721-950C-8704487586DC}">
      <dgm:prSet phldrT="[Text]"/>
      <dgm:spPr/>
      <dgm:t>
        <a:bodyPr/>
        <a:lstStyle/>
        <a:p>
          <a:r>
            <a:rPr lang="en-US" dirty="0" smtClean="0"/>
            <a:t>Step 1 </a:t>
          </a:r>
        </a:p>
        <a:p>
          <a:endParaRPr lang="en-US" dirty="0"/>
        </a:p>
      </dgm:t>
    </dgm:pt>
    <dgm:pt modelId="{E8A66543-CC4D-4785-A93E-5B125E09F826}" type="parTrans" cxnId="{2C8317B2-2EBB-4589-86EA-C77B3B6E81AA}">
      <dgm:prSet/>
      <dgm:spPr/>
      <dgm:t>
        <a:bodyPr/>
        <a:lstStyle/>
        <a:p>
          <a:endParaRPr lang="en-US"/>
        </a:p>
      </dgm:t>
    </dgm:pt>
    <dgm:pt modelId="{A7E2530A-34E2-4E9F-BC78-8920BA140C41}" type="sibTrans" cxnId="{2C8317B2-2EBB-4589-86EA-C77B3B6E81AA}">
      <dgm:prSet/>
      <dgm:spPr/>
      <dgm:t>
        <a:bodyPr/>
        <a:lstStyle/>
        <a:p>
          <a:endParaRPr lang="en-US"/>
        </a:p>
      </dgm:t>
    </dgm:pt>
    <dgm:pt modelId="{F9D46839-CD06-4669-AAE4-4D1E9AFEDA78}">
      <dgm:prSet phldrT="[Text]" custT="1"/>
      <dgm:spPr/>
      <dgm:t>
        <a:bodyPr/>
        <a:lstStyle/>
        <a:p>
          <a:pPr algn="l"/>
          <a:r>
            <a:rPr lang="en-US" sz="2200" b="1" dirty="0" smtClean="0"/>
            <a:t>Pre-observation discussion with faculty member</a:t>
          </a:r>
          <a:endParaRPr lang="en-US" sz="2200" b="1" dirty="0"/>
        </a:p>
      </dgm:t>
    </dgm:pt>
    <dgm:pt modelId="{B6B535D8-00AB-4FA1-AAEC-92498ABC6F4C}" type="parTrans" cxnId="{AD25A8A0-4628-40E2-8C9E-64E6AD4D4D91}">
      <dgm:prSet/>
      <dgm:spPr/>
      <dgm:t>
        <a:bodyPr/>
        <a:lstStyle/>
        <a:p>
          <a:endParaRPr lang="en-US"/>
        </a:p>
      </dgm:t>
    </dgm:pt>
    <dgm:pt modelId="{6497F199-DC2A-41F9-A449-D395E6BC4900}" type="sibTrans" cxnId="{AD25A8A0-4628-40E2-8C9E-64E6AD4D4D91}">
      <dgm:prSet/>
      <dgm:spPr/>
      <dgm:t>
        <a:bodyPr/>
        <a:lstStyle/>
        <a:p>
          <a:endParaRPr lang="en-US"/>
        </a:p>
      </dgm:t>
    </dgm:pt>
    <dgm:pt modelId="{F2881FB1-6580-4F21-A283-BFAA6F91D5D2}">
      <dgm:prSet phldrT="[Text]"/>
      <dgm:spPr/>
      <dgm:t>
        <a:bodyPr/>
        <a:lstStyle/>
        <a:p>
          <a:r>
            <a:rPr lang="en-US" dirty="0" smtClean="0"/>
            <a:t>Step 2 </a:t>
          </a:r>
          <a:endParaRPr lang="en-US" dirty="0"/>
        </a:p>
      </dgm:t>
    </dgm:pt>
    <dgm:pt modelId="{2D960FDD-BADA-480D-9043-497C56588AD3}" type="parTrans" cxnId="{4A31D641-1B5D-46D3-B685-0C4DC6EFE71B}">
      <dgm:prSet/>
      <dgm:spPr/>
      <dgm:t>
        <a:bodyPr/>
        <a:lstStyle/>
        <a:p>
          <a:endParaRPr lang="en-US"/>
        </a:p>
      </dgm:t>
    </dgm:pt>
    <dgm:pt modelId="{A5ABDC17-7AB5-4F0E-992A-F9343F5D74EB}" type="sibTrans" cxnId="{4A31D641-1B5D-46D3-B685-0C4DC6EFE71B}">
      <dgm:prSet/>
      <dgm:spPr/>
      <dgm:t>
        <a:bodyPr/>
        <a:lstStyle/>
        <a:p>
          <a:endParaRPr lang="en-US"/>
        </a:p>
      </dgm:t>
    </dgm:pt>
    <dgm:pt modelId="{D5197DDB-D5D2-499F-B255-CF7BB5AE2B43}">
      <dgm:prSet phldrT="[Text]" custT="1"/>
      <dgm:spPr/>
      <dgm:t>
        <a:bodyPr/>
        <a:lstStyle/>
        <a:p>
          <a:r>
            <a:rPr lang="en-US" sz="2200" b="1" dirty="0" smtClean="0"/>
            <a:t>Classroom Observations</a:t>
          </a:r>
          <a:endParaRPr lang="en-US" sz="2200" b="1" dirty="0"/>
        </a:p>
      </dgm:t>
    </dgm:pt>
    <dgm:pt modelId="{B14A4DC9-F40A-4867-ADB8-4BA8A1F83766}" type="parTrans" cxnId="{3204ED53-15A0-4643-A582-021A785F1BA2}">
      <dgm:prSet/>
      <dgm:spPr/>
      <dgm:t>
        <a:bodyPr/>
        <a:lstStyle/>
        <a:p>
          <a:endParaRPr lang="en-US"/>
        </a:p>
      </dgm:t>
    </dgm:pt>
    <dgm:pt modelId="{29F2454A-2FA8-4B3A-AC63-4A0B9FD04A75}" type="sibTrans" cxnId="{3204ED53-15A0-4643-A582-021A785F1BA2}">
      <dgm:prSet/>
      <dgm:spPr/>
      <dgm:t>
        <a:bodyPr/>
        <a:lstStyle/>
        <a:p>
          <a:endParaRPr lang="en-US"/>
        </a:p>
      </dgm:t>
    </dgm:pt>
    <dgm:pt modelId="{6352CA33-6755-44BE-808F-400DA4CF80A7}">
      <dgm:prSet phldrT="[Text]"/>
      <dgm:spPr/>
      <dgm:t>
        <a:bodyPr/>
        <a:lstStyle/>
        <a:p>
          <a:r>
            <a:rPr lang="en-US" dirty="0" smtClean="0"/>
            <a:t>Step 3 </a:t>
          </a:r>
          <a:endParaRPr lang="en-US" dirty="0"/>
        </a:p>
      </dgm:t>
    </dgm:pt>
    <dgm:pt modelId="{AEB59203-63BA-4A96-BADC-40BAEBD9AA40}" type="parTrans" cxnId="{82BAE5DD-3A79-4870-9019-1254385E0650}">
      <dgm:prSet/>
      <dgm:spPr/>
      <dgm:t>
        <a:bodyPr/>
        <a:lstStyle/>
        <a:p>
          <a:endParaRPr lang="en-US"/>
        </a:p>
      </dgm:t>
    </dgm:pt>
    <dgm:pt modelId="{AAB4CF73-4B9B-4AA0-9074-16C2D2AE00A1}" type="sibTrans" cxnId="{82BAE5DD-3A79-4870-9019-1254385E0650}">
      <dgm:prSet/>
      <dgm:spPr/>
      <dgm:t>
        <a:bodyPr/>
        <a:lstStyle/>
        <a:p>
          <a:endParaRPr lang="en-US"/>
        </a:p>
      </dgm:t>
    </dgm:pt>
    <dgm:pt modelId="{9614A323-64B1-4077-A841-022051EC749A}">
      <dgm:prSet phldrT="[Text]"/>
      <dgm:spPr/>
      <dgm:t>
        <a:bodyPr/>
        <a:lstStyle/>
        <a:p>
          <a:r>
            <a:rPr lang="en-US" b="1" dirty="0" smtClean="0"/>
            <a:t>Post-observation meeting</a:t>
          </a:r>
          <a:endParaRPr lang="en-US" b="1" dirty="0"/>
        </a:p>
      </dgm:t>
    </dgm:pt>
    <dgm:pt modelId="{E5F6BCBD-B84E-4018-BE9E-BF57FF3B4B36}" type="parTrans" cxnId="{FC7BD086-74EA-4D6C-9657-E916D355F209}">
      <dgm:prSet/>
      <dgm:spPr/>
      <dgm:t>
        <a:bodyPr/>
        <a:lstStyle/>
        <a:p>
          <a:endParaRPr lang="en-US"/>
        </a:p>
      </dgm:t>
    </dgm:pt>
    <dgm:pt modelId="{FEC2A79F-8857-403A-A738-E8CE75C965E2}" type="sibTrans" cxnId="{FC7BD086-74EA-4D6C-9657-E916D355F209}">
      <dgm:prSet/>
      <dgm:spPr/>
      <dgm:t>
        <a:bodyPr/>
        <a:lstStyle/>
        <a:p>
          <a:endParaRPr lang="en-US"/>
        </a:p>
      </dgm:t>
    </dgm:pt>
    <dgm:pt modelId="{0DC7A063-583D-4B0F-88B2-BD54F95D95AF}" type="pres">
      <dgm:prSet presAssocID="{00C18FBF-3FF5-4C16-97CF-AF03740D7AB6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3B23570A-ECC9-4DF8-BCB4-0465C69CBB88}" type="pres">
      <dgm:prSet presAssocID="{B4F1B46E-22B2-4721-950C-8704487586DC}" presName="posSpace" presStyleCnt="0"/>
      <dgm:spPr/>
    </dgm:pt>
    <dgm:pt modelId="{FC66A233-6BBA-46AF-B2F6-28E379B158E2}" type="pres">
      <dgm:prSet presAssocID="{B4F1B46E-22B2-4721-950C-8704487586DC}" presName="vertFlow" presStyleCnt="0"/>
      <dgm:spPr/>
    </dgm:pt>
    <dgm:pt modelId="{46739A04-1AA3-49C6-8EA7-EB1DE975B900}" type="pres">
      <dgm:prSet presAssocID="{B4F1B46E-22B2-4721-950C-8704487586DC}" presName="topSpace" presStyleCnt="0"/>
      <dgm:spPr/>
    </dgm:pt>
    <dgm:pt modelId="{535C6EC9-8098-42C5-8527-E62FF045E4EB}" type="pres">
      <dgm:prSet presAssocID="{B4F1B46E-22B2-4721-950C-8704487586DC}" presName="firstComp" presStyleCnt="0"/>
      <dgm:spPr/>
    </dgm:pt>
    <dgm:pt modelId="{6B08AC4B-4CEC-41E5-AE19-47A4E2720563}" type="pres">
      <dgm:prSet presAssocID="{B4F1B46E-22B2-4721-950C-8704487586DC}" presName="firstChild" presStyleLbl="bgAccFollowNode1" presStyleIdx="0" presStyleCnt="3" custScaleY="212031"/>
      <dgm:spPr/>
      <dgm:t>
        <a:bodyPr/>
        <a:lstStyle/>
        <a:p>
          <a:endParaRPr lang="en-US"/>
        </a:p>
      </dgm:t>
    </dgm:pt>
    <dgm:pt modelId="{187D4E8C-5C91-4D00-870C-2C45D4EA263C}" type="pres">
      <dgm:prSet presAssocID="{B4F1B46E-22B2-4721-950C-8704487586DC}" presName="firstChildTx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45DB9A-BEF3-4D5D-B9C7-5FC0456401AC}" type="pres">
      <dgm:prSet presAssocID="{B4F1B46E-22B2-4721-950C-8704487586DC}" presName="negSpace" presStyleCnt="0"/>
      <dgm:spPr/>
    </dgm:pt>
    <dgm:pt modelId="{FC7ED273-8CFD-43C2-9C05-44FADF3E0637}" type="pres">
      <dgm:prSet presAssocID="{B4F1B46E-22B2-4721-950C-8704487586DC}" presName="circle" presStyleLbl="node1" presStyleIdx="0" presStyleCnt="3" custLinFactNeighborX="10448" custLinFactNeighborY="-2766"/>
      <dgm:spPr/>
      <dgm:t>
        <a:bodyPr/>
        <a:lstStyle/>
        <a:p>
          <a:endParaRPr lang="en-US"/>
        </a:p>
      </dgm:t>
    </dgm:pt>
    <dgm:pt modelId="{13C564B0-C27E-4ABA-AFDA-59E145B256BA}" type="pres">
      <dgm:prSet presAssocID="{A7E2530A-34E2-4E9F-BC78-8920BA140C41}" presName="transSpace" presStyleCnt="0"/>
      <dgm:spPr/>
    </dgm:pt>
    <dgm:pt modelId="{6300E233-87DF-4270-9808-160BFEB8A5BE}" type="pres">
      <dgm:prSet presAssocID="{F2881FB1-6580-4F21-A283-BFAA6F91D5D2}" presName="posSpace" presStyleCnt="0"/>
      <dgm:spPr/>
    </dgm:pt>
    <dgm:pt modelId="{6E53DEF7-499E-42EE-802D-59B2F8915392}" type="pres">
      <dgm:prSet presAssocID="{F2881FB1-6580-4F21-A283-BFAA6F91D5D2}" presName="vertFlow" presStyleCnt="0"/>
      <dgm:spPr/>
    </dgm:pt>
    <dgm:pt modelId="{E08C30D1-35EA-4D05-9731-5D01E3FCBD09}" type="pres">
      <dgm:prSet presAssocID="{F2881FB1-6580-4F21-A283-BFAA6F91D5D2}" presName="topSpace" presStyleCnt="0"/>
      <dgm:spPr/>
    </dgm:pt>
    <dgm:pt modelId="{2F3BD88A-9166-4A26-B941-B9BAEE1A11D5}" type="pres">
      <dgm:prSet presAssocID="{F2881FB1-6580-4F21-A283-BFAA6F91D5D2}" presName="firstComp" presStyleCnt="0"/>
      <dgm:spPr/>
    </dgm:pt>
    <dgm:pt modelId="{F660F4B9-35DB-4256-A868-A35C6DCCF6B2}" type="pres">
      <dgm:prSet presAssocID="{F2881FB1-6580-4F21-A283-BFAA6F91D5D2}" presName="firstChild" presStyleLbl="bgAccFollowNode1" presStyleIdx="1" presStyleCnt="3" custScaleX="108950" custLinFactNeighborX="6205" custLinFactNeighborY="32250"/>
      <dgm:spPr/>
      <dgm:t>
        <a:bodyPr/>
        <a:lstStyle/>
        <a:p>
          <a:endParaRPr lang="en-US"/>
        </a:p>
      </dgm:t>
    </dgm:pt>
    <dgm:pt modelId="{10C9E3CF-3A8F-4100-8ACD-91E2373197A2}" type="pres">
      <dgm:prSet presAssocID="{F2881FB1-6580-4F21-A283-BFAA6F91D5D2}" presName="firstChildTx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136330-53DB-4978-A56B-160862279381}" type="pres">
      <dgm:prSet presAssocID="{F2881FB1-6580-4F21-A283-BFAA6F91D5D2}" presName="negSpace" presStyleCnt="0"/>
      <dgm:spPr/>
    </dgm:pt>
    <dgm:pt modelId="{FD776C1E-557E-4553-9447-49B69EEC7907}" type="pres">
      <dgm:prSet presAssocID="{F2881FB1-6580-4F21-A283-BFAA6F91D5D2}" presName="circle" presStyleLbl="node1" presStyleIdx="1" presStyleCnt="3"/>
      <dgm:spPr/>
      <dgm:t>
        <a:bodyPr/>
        <a:lstStyle/>
        <a:p>
          <a:endParaRPr lang="en-US"/>
        </a:p>
      </dgm:t>
    </dgm:pt>
    <dgm:pt modelId="{FC2522F1-14BB-4B37-B60E-2E8A7E8A6C30}" type="pres">
      <dgm:prSet presAssocID="{A5ABDC17-7AB5-4F0E-992A-F9343F5D74EB}" presName="transSpace" presStyleCnt="0"/>
      <dgm:spPr/>
    </dgm:pt>
    <dgm:pt modelId="{2C2F6211-85A7-47FE-9239-DE94DF41A263}" type="pres">
      <dgm:prSet presAssocID="{6352CA33-6755-44BE-808F-400DA4CF80A7}" presName="posSpace" presStyleCnt="0"/>
      <dgm:spPr/>
    </dgm:pt>
    <dgm:pt modelId="{7B0C2EAE-70CB-4160-863D-210C3C66D5FD}" type="pres">
      <dgm:prSet presAssocID="{6352CA33-6755-44BE-808F-400DA4CF80A7}" presName="vertFlow" presStyleCnt="0"/>
      <dgm:spPr/>
    </dgm:pt>
    <dgm:pt modelId="{5AF3752E-55A6-443C-AD35-C49DF50A4566}" type="pres">
      <dgm:prSet presAssocID="{6352CA33-6755-44BE-808F-400DA4CF80A7}" presName="topSpace" presStyleCnt="0"/>
      <dgm:spPr/>
    </dgm:pt>
    <dgm:pt modelId="{53567A66-F0E9-4EF8-ADA9-764BA36AA6A9}" type="pres">
      <dgm:prSet presAssocID="{6352CA33-6755-44BE-808F-400DA4CF80A7}" presName="firstComp" presStyleCnt="0"/>
      <dgm:spPr/>
    </dgm:pt>
    <dgm:pt modelId="{AD2806AC-6A03-4F05-9F4D-F72EA0E56FBF}" type="pres">
      <dgm:prSet presAssocID="{6352CA33-6755-44BE-808F-400DA4CF80A7}" presName="firstChild" presStyleLbl="bgAccFollowNode1" presStyleIdx="2" presStyleCnt="3" custLinFactNeighborX="-4517" custLinFactNeighborY="23036"/>
      <dgm:spPr/>
      <dgm:t>
        <a:bodyPr/>
        <a:lstStyle/>
        <a:p>
          <a:endParaRPr lang="en-US"/>
        </a:p>
      </dgm:t>
    </dgm:pt>
    <dgm:pt modelId="{F8977219-728E-448F-AE8B-46B14F4F17DE}" type="pres">
      <dgm:prSet presAssocID="{6352CA33-6755-44BE-808F-400DA4CF80A7}" presName="firstChildTx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CC4E74-37C0-494F-ABC0-7D18132E1437}" type="pres">
      <dgm:prSet presAssocID="{6352CA33-6755-44BE-808F-400DA4CF80A7}" presName="negSpace" presStyleCnt="0"/>
      <dgm:spPr/>
    </dgm:pt>
    <dgm:pt modelId="{89E6DA6E-7A23-44BD-8A99-378091FF741D}" type="pres">
      <dgm:prSet presAssocID="{6352CA33-6755-44BE-808F-400DA4CF80A7}" presName="circle" presStyleLbl="node1" presStyleIdx="2" presStyleCnt="3"/>
      <dgm:spPr/>
      <dgm:t>
        <a:bodyPr/>
        <a:lstStyle/>
        <a:p>
          <a:endParaRPr lang="en-US"/>
        </a:p>
      </dgm:t>
    </dgm:pt>
  </dgm:ptLst>
  <dgm:cxnLst>
    <dgm:cxn modelId="{9740321C-35B3-4F5F-BD46-905CB7B8FAEB}" type="presOf" srcId="{9614A323-64B1-4077-A841-022051EC749A}" destId="{AD2806AC-6A03-4F05-9F4D-F72EA0E56FBF}" srcOrd="0" destOrd="0" presId="urn:microsoft.com/office/officeart/2005/8/layout/hList9"/>
    <dgm:cxn modelId="{4A31D641-1B5D-46D3-B685-0C4DC6EFE71B}" srcId="{00C18FBF-3FF5-4C16-97CF-AF03740D7AB6}" destId="{F2881FB1-6580-4F21-A283-BFAA6F91D5D2}" srcOrd="1" destOrd="0" parTransId="{2D960FDD-BADA-480D-9043-497C56588AD3}" sibTransId="{A5ABDC17-7AB5-4F0E-992A-F9343F5D74EB}"/>
    <dgm:cxn modelId="{FC7BD086-74EA-4D6C-9657-E916D355F209}" srcId="{6352CA33-6755-44BE-808F-400DA4CF80A7}" destId="{9614A323-64B1-4077-A841-022051EC749A}" srcOrd="0" destOrd="0" parTransId="{E5F6BCBD-B84E-4018-BE9E-BF57FF3B4B36}" sibTransId="{FEC2A79F-8857-403A-A738-E8CE75C965E2}"/>
    <dgm:cxn modelId="{2FDB9B80-0F00-4E0B-B1B8-47028173F337}" type="presOf" srcId="{F9D46839-CD06-4669-AAE4-4D1E9AFEDA78}" destId="{6B08AC4B-4CEC-41E5-AE19-47A4E2720563}" srcOrd="0" destOrd="0" presId="urn:microsoft.com/office/officeart/2005/8/layout/hList9"/>
    <dgm:cxn modelId="{20AF3F0D-FCCC-4AE8-8B10-DDA56D69A389}" type="presOf" srcId="{6352CA33-6755-44BE-808F-400DA4CF80A7}" destId="{89E6DA6E-7A23-44BD-8A99-378091FF741D}" srcOrd="0" destOrd="0" presId="urn:microsoft.com/office/officeart/2005/8/layout/hList9"/>
    <dgm:cxn modelId="{77F620CE-FC2D-42CF-890C-6A28A43BA06E}" type="presOf" srcId="{F2881FB1-6580-4F21-A283-BFAA6F91D5D2}" destId="{FD776C1E-557E-4553-9447-49B69EEC7907}" srcOrd="0" destOrd="0" presId="urn:microsoft.com/office/officeart/2005/8/layout/hList9"/>
    <dgm:cxn modelId="{2DF4FDC6-9998-45E2-B49B-7BDDAE43878E}" type="presOf" srcId="{B4F1B46E-22B2-4721-950C-8704487586DC}" destId="{FC7ED273-8CFD-43C2-9C05-44FADF3E0637}" srcOrd="0" destOrd="0" presId="urn:microsoft.com/office/officeart/2005/8/layout/hList9"/>
    <dgm:cxn modelId="{3204ED53-15A0-4643-A582-021A785F1BA2}" srcId="{F2881FB1-6580-4F21-A283-BFAA6F91D5D2}" destId="{D5197DDB-D5D2-499F-B255-CF7BB5AE2B43}" srcOrd="0" destOrd="0" parTransId="{B14A4DC9-F40A-4867-ADB8-4BA8A1F83766}" sibTransId="{29F2454A-2FA8-4B3A-AC63-4A0B9FD04A75}"/>
    <dgm:cxn modelId="{59E871E8-E7D2-4CCC-B749-A714977AF5E6}" type="presOf" srcId="{D5197DDB-D5D2-499F-B255-CF7BB5AE2B43}" destId="{10C9E3CF-3A8F-4100-8ACD-91E2373197A2}" srcOrd="1" destOrd="0" presId="urn:microsoft.com/office/officeart/2005/8/layout/hList9"/>
    <dgm:cxn modelId="{2C8317B2-2EBB-4589-86EA-C77B3B6E81AA}" srcId="{00C18FBF-3FF5-4C16-97CF-AF03740D7AB6}" destId="{B4F1B46E-22B2-4721-950C-8704487586DC}" srcOrd="0" destOrd="0" parTransId="{E8A66543-CC4D-4785-A93E-5B125E09F826}" sibTransId="{A7E2530A-34E2-4E9F-BC78-8920BA140C41}"/>
    <dgm:cxn modelId="{7F3B5912-CE3A-4F69-B6A0-82162798FA63}" type="presOf" srcId="{00C18FBF-3FF5-4C16-97CF-AF03740D7AB6}" destId="{0DC7A063-583D-4B0F-88B2-BD54F95D95AF}" srcOrd="0" destOrd="0" presId="urn:microsoft.com/office/officeart/2005/8/layout/hList9"/>
    <dgm:cxn modelId="{F19F1CAD-7EDD-4F2C-8C1D-D6CB3216D409}" type="presOf" srcId="{F9D46839-CD06-4669-AAE4-4D1E9AFEDA78}" destId="{187D4E8C-5C91-4D00-870C-2C45D4EA263C}" srcOrd="1" destOrd="0" presId="urn:microsoft.com/office/officeart/2005/8/layout/hList9"/>
    <dgm:cxn modelId="{82BAE5DD-3A79-4870-9019-1254385E0650}" srcId="{00C18FBF-3FF5-4C16-97CF-AF03740D7AB6}" destId="{6352CA33-6755-44BE-808F-400DA4CF80A7}" srcOrd="2" destOrd="0" parTransId="{AEB59203-63BA-4A96-BADC-40BAEBD9AA40}" sibTransId="{AAB4CF73-4B9B-4AA0-9074-16C2D2AE00A1}"/>
    <dgm:cxn modelId="{AD25A8A0-4628-40E2-8C9E-64E6AD4D4D91}" srcId="{B4F1B46E-22B2-4721-950C-8704487586DC}" destId="{F9D46839-CD06-4669-AAE4-4D1E9AFEDA78}" srcOrd="0" destOrd="0" parTransId="{B6B535D8-00AB-4FA1-AAEC-92498ABC6F4C}" sibTransId="{6497F199-DC2A-41F9-A449-D395E6BC4900}"/>
    <dgm:cxn modelId="{B736D792-8630-4423-BF25-ED6293A18ADD}" type="presOf" srcId="{9614A323-64B1-4077-A841-022051EC749A}" destId="{F8977219-728E-448F-AE8B-46B14F4F17DE}" srcOrd="1" destOrd="0" presId="urn:microsoft.com/office/officeart/2005/8/layout/hList9"/>
    <dgm:cxn modelId="{A587C2CB-6562-4021-B4BF-D479DBE9444F}" type="presOf" srcId="{D5197DDB-D5D2-499F-B255-CF7BB5AE2B43}" destId="{F660F4B9-35DB-4256-A868-A35C6DCCF6B2}" srcOrd="0" destOrd="0" presId="urn:microsoft.com/office/officeart/2005/8/layout/hList9"/>
    <dgm:cxn modelId="{E1D1E23B-EC87-45CC-9E87-38B27A23764D}" type="presParOf" srcId="{0DC7A063-583D-4B0F-88B2-BD54F95D95AF}" destId="{3B23570A-ECC9-4DF8-BCB4-0465C69CBB88}" srcOrd="0" destOrd="0" presId="urn:microsoft.com/office/officeart/2005/8/layout/hList9"/>
    <dgm:cxn modelId="{82537023-5CD7-4BB7-84CF-DE8196338CF2}" type="presParOf" srcId="{0DC7A063-583D-4B0F-88B2-BD54F95D95AF}" destId="{FC66A233-6BBA-46AF-B2F6-28E379B158E2}" srcOrd="1" destOrd="0" presId="urn:microsoft.com/office/officeart/2005/8/layout/hList9"/>
    <dgm:cxn modelId="{5DFED7C8-2E54-4441-B032-3A4788B2A8D3}" type="presParOf" srcId="{FC66A233-6BBA-46AF-B2F6-28E379B158E2}" destId="{46739A04-1AA3-49C6-8EA7-EB1DE975B900}" srcOrd="0" destOrd="0" presId="urn:microsoft.com/office/officeart/2005/8/layout/hList9"/>
    <dgm:cxn modelId="{59D81910-4316-4EAE-9A67-0B3EDF027306}" type="presParOf" srcId="{FC66A233-6BBA-46AF-B2F6-28E379B158E2}" destId="{535C6EC9-8098-42C5-8527-E62FF045E4EB}" srcOrd="1" destOrd="0" presId="urn:microsoft.com/office/officeart/2005/8/layout/hList9"/>
    <dgm:cxn modelId="{C4FBC461-0B5D-4B7E-9CAF-A88B1223F18A}" type="presParOf" srcId="{535C6EC9-8098-42C5-8527-E62FF045E4EB}" destId="{6B08AC4B-4CEC-41E5-AE19-47A4E2720563}" srcOrd="0" destOrd="0" presId="urn:microsoft.com/office/officeart/2005/8/layout/hList9"/>
    <dgm:cxn modelId="{16A1B336-CE68-4171-8D18-284543992BEA}" type="presParOf" srcId="{535C6EC9-8098-42C5-8527-E62FF045E4EB}" destId="{187D4E8C-5C91-4D00-870C-2C45D4EA263C}" srcOrd="1" destOrd="0" presId="urn:microsoft.com/office/officeart/2005/8/layout/hList9"/>
    <dgm:cxn modelId="{DEF99A7A-98F1-424D-AC92-7C6B69A0E544}" type="presParOf" srcId="{0DC7A063-583D-4B0F-88B2-BD54F95D95AF}" destId="{3845DB9A-BEF3-4D5D-B9C7-5FC0456401AC}" srcOrd="2" destOrd="0" presId="urn:microsoft.com/office/officeart/2005/8/layout/hList9"/>
    <dgm:cxn modelId="{ACD8FD0D-39C9-49DB-B77E-B03522FDF5FC}" type="presParOf" srcId="{0DC7A063-583D-4B0F-88B2-BD54F95D95AF}" destId="{FC7ED273-8CFD-43C2-9C05-44FADF3E0637}" srcOrd="3" destOrd="0" presId="urn:microsoft.com/office/officeart/2005/8/layout/hList9"/>
    <dgm:cxn modelId="{2C72EC61-81F4-4DCD-A533-255CBC66AE34}" type="presParOf" srcId="{0DC7A063-583D-4B0F-88B2-BD54F95D95AF}" destId="{13C564B0-C27E-4ABA-AFDA-59E145B256BA}" srcOrd="4" destOrd="0" presId="urn:microsoft.com/office/officeart/2005/8/layout/hList9"/>
    <dgm:cxn modelId="{775600F8-FCFE-4862-8108-85F84EA9DEE2}" type="presParOf" srcId="{0DC7A063-583D-4B0F-88B2-BD54F95D95AF}" destId="{6300E233-87DF-4270-9808-160BFEB8A5BE}" srcOrd="5" destOrd="0" presId="urn:microsoft.com/office/officeart/2005/8/layout/hList9"/>
    <dgm:cxn modelId="{AE3B7A69-67E7-41D2-BC1A-3586A3CC259D}" type="presParOf" srcId="{0DC7A063-583D-4B0F-88B2-BD54F95D95AF}" destId="{6E53DEF7-499E-42EE-802D-59B2F8915392}" srcOrd="6" destOrd="0" presId="urn:microsoft.com/office/officeart/2005/8/layout/hList9"/>
    <dgm:cxn modelId="{76A9B804-07B5-4060-AA61-249A1765ECB9}" type="presParOf" srcId="{6E53DEF7-499E-42EE-802D-59B2F8915392}" destId="{E08C30D1-35EA-4D05-9731-5D01E3FCBD09}" srcOrd="0" destOrd="0" presId="urn:microsoft.com/office/officeart/2005/8/layout/hList9"/>
    <dgm:cxn modelId="{6162898E-21FD-497B-BFEE-B78CF45F7D9A}" type="presParOf" srcId="{6E53DEF7-499E-42EE-802D-59B2F8915392}" destId="{2F3BD88A-9166-4A26-B941-B9BAEE1A11D5}" srcOrd="1" destOrd="0" presId="urn:microsoft.com/office/officeart/2005/8/layout/hList9"/>
    <dgm:cxn modelId="{71D4EFDE-15BC-4327-9242-5F72F9DAFAD4}" type="presParOf" srcId="{2F3BD88A-9166-4A26-B941-B9BAEE1A11D5}" destId="{F660F4B9-35DB-4256-A868-A35C6DCCF6B2}" srcOrd="0" destOrd="0" presId="urn:microsoft.com/office/officeart/2005/8/layout/hList9"/>
    <dgm:cxn modelId="{9B414BA4-2018-40DF-8E7D-AD7E78EF0217}" type="presParOf" srcId="{2F3BD88A-9166-4A26-B941-B9BAEE1A11D5}" destId="{10C9E3CF-3A8F-4100-8ACD-91E2373197A2}" srcOrd="1" destOrd="0" presId="urn:microsoft.com/office/officeart/2005/8/layout/hList9"/>
    <dgm:cxn modelId="{D8406746-50BE-425E-A523-9ED524500743}" type="presParOf" srcId="{0DC7A063-583D-4B0F-88B2-BD54F95D95AF}" destId="{69136330-53DB-4978-A56B-160862279381}" srcOrd="7" destOrd="0" presId="urn:microsoft.com/office/officeart/2005/8/layout/hList9"/>
    <dgm:cxn modelId="{A91BC494-75AC-4CCA-8CC1-7E9884C2F3AD}" type="presParOf" srcId="{0DC7A063-583D-4B0F-88B2-BD54F95D95AF}" destId="{FD776C1E-557E-4553-9447-49B69EEC7907}" srcOrd="8" destOrd="0" presId="urn:microsoft.com/office/officeart/2005/8/layout/hList9"/>
    <dgm:cxn modelId="{487F9920-08DF-4AC5-BA64-D35F42602B66}" type="presParOf" srcId="{0DC7A063-583D-4B0F-88B2-BD54F95D95AF}" destId="{FC2522F1-14BB-4B37-B60E-2E8A7E8A6C30}" srcOrd="9" destOrd="0" presId="urn:microsoft.com/office/officeart/2005/8/layout/hList9"/>
    <dgm:cxn modelId="{DC194D92-7E98-42DD-A8CA-BCD1EDD2C95D}" type="presParOf" srcId="{0DC7A063-583D-4B0F-88B2-BD54F95D95AF}" destId="{2C2F6211-85A7-47FE-9239-DE94DF41A263}" srcOrd="10" destOrd="0" presId="urn:microsoft.com/office/officeart/2005/8/layout/hList9"/>
    <dgm:cxn modelId="{575F4FD6-9E0F-4F5E-88EE-9B265B6FD4F4}" type="presParOf" srcId="{0DC7A063-583D-4B0F-88B2-BD54F95D95AF}" destId="{7B0C2EAE-70CB-4160-863D-210C3C66D5FD}" srcOrd="11" destOrd="0" presId="urn:microsoft.com/office/officeart/2005/8/layout/hList9"/>
    <dgm:cxn modelId="{8AE96C49-A416-4FC7-84EE-2BDAF35C57FF}" type="presParOf" srcId="{7B0C2EAE-70CB-4160-863D-210C3C66D5FD}" destId="{5AF3752E-55A6-443C-AD35-C49DF50A4566}" srcOrd="0" destOrd="0" presId="urn:microsoft.com/office/officeart/2005/8/layout/hList9"/>
    <dgm:cxn modelId="{235B263C-399E-4245-95BD-2AA1F19D4AB4}" type="presParOf" srcId="{7B0C2EAE-70CB-4160-863D-210C3C66D5FD}" destId="{53567A66-F0E9-4EF8-ADA9-764BA36AA6A9}" srcOrd="1" destOrd="0" presId="urn:microsoft.com/office/officeart/2005/8/layout/hList9"/>
    <dgm:cxn modelId="{265DA8D6-D429-4956-8CB8-10EE7EF20F0C}" type="presParOf" srcId="{53567A66-F0E9-4EF8-ADA9-764BA36AA6A9}" destId="{AD2806AC-6A03-4F05-9F4D-F72EA0E56FBF}" srcOrd="0" destOrd="0" presId="urn:microsoft.com/office/officeart/2005/8/layout/hList9"/>
    <dgm:cxn modelId="{35A8C2CA-EB30-45FD-8152-A7470BE42B4C}" type="presParOf" srcId="{53567A66-F0E9-4EF8-ADA9-764BA36AA6A9}" destId="{F8977219-728E-448F-AE8B-46B14F4F17DE}" srcOrd="1" destOrd="0" presId="urn:microsoft.com/office/officeart/2005/8/layout/hList9"/>
    <dgm:cxn modelId="{EF3F399A-E096-436A-AD74-CF747D62B02A}" type="presParOf" srcId="{0DC7A063-583D-4B0F-88B2-BD54F95D95AF}" destId="{FBCC4E74-37C0-494F-ABC0-7D18132E1437}" srcOrd="12" destOrd="0" presId="urn:microsoft.com/office/officeart/2005/8/layout/hList9"/>
    <dgm:cxn modelId="{5EA17F20-F6C6-4B5A-AFEB-38BD8F975065}" type="presParOf" srcId="{0DC7A063-583D-4B0F-88B2-BD54F95D95AF}" destId="{89E6DA6E-7A23-44BD-8A99-378091FF741D}" srcOrd="1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8AC4B-4CEC-41E5-AE19-47A4E2720563}">
      <dsp:nvSpPr>
        <dsp:cNvPr id="0" name=""/>
        <dsp:cNvSpPr/>
      </dsp:nvSpPr>
      <dsp:spPr>
        <a:xfrm>
          <a:off x="983008" y="1132352"/>
          <a:ext cx="2010574" cy="28434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6464" rIns="156464" bIns="156464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/>
            <a:t>Pre-observation discussion with faculty member</a:t>
          </a:r>
          <a:endParaRPr lang="en-US" sz="2200" b="1" kern="1200" dirty="0"/>
        </a:p>
      </dsp:txBody>
      <dsp:txXfrm>
        <a:off x="1304700" y="1132352"/>
        <a:ext cx="1688882" cy="2843449"/>
      </dsp:txXfrm>
    </dsp:sp>
    <dsp:sp modelId="{FC7ED273-8CFD-43C2-9C05-44FADF3E0637}">
      <dsp:nvSpPr>
        <dsp:cNvPr id="0" name=""/>
        <dsp:cNvSpPr/>
      </dsp:nvSpPr>
      <dsp:spPr>
        <a:xfrm>
          <a:off x="120766" y="559123"/>
          <a:ext cx="1340383" cy="134038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Step 1 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500" kern="1200" dirty="0"/>
        </a:p>
      </dsp:txBody>
      <dsp:txXfrm>
        <a:off x="317061" y="755418"/>
        <a:ext cx="947793" cy="947793"/>
      </dsp:txXfrm>
    </dsp:sp>
    <dsp:sp modelId="{F660F4B9-35DB-4256-A868-A35C6DCCF6B2}">
      <dsp:nvSpPr>
        <dsp:cNvPr id="0" name=""/>
        <dsp:cNvSpPr/>
      </dsp:nvSpPr>
      <dsp:spPr>
        <a:xfrm>
          <a:off x="4469888" y="1564841"/>
          <a:ext cx="2386573" cy="134105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6464" rIns="156464" bIns="156464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/>
            <a:t>Classroom Observations</a:t>
          </a:r>
          <a:endParaRPr lang="en-US" sz="2200" b="1" kern="1200" dirty="0"/>
        </a:p>
      </dsp:txBody>
      <dsp:txXfrm>
        <a:off x="4851740" y="1564841"/>
        <a:ext cx="2004721" cy="1341053"/>
      </dsp:txXfrm>
    </dsp:sp>
    <dsp:sp modelId="{FD776C1E-557E-4553-9447-49B69EEC7907}">
      <dsp:nvSpPr>
        <dsp:cNvPr id="0" name=""/>
        <dsp:cNvSpPr/>
      </dsp:nvSpPr>
      <dsp:spPr>
        <a:xfrm>
          <a:off x="3637658" y="596198"/>
          <a:ext cx="1340383" cy="134038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Step 2 </a:t>
          </a:r>
          <a:endParaRPr lang="en-US" sz="2500" kern="1200" dirty="0"/>
        </a:p>
      </dsp:txBody>
      <dsp:txXfrm>
        <a:off x="3833953" y="792493"/>
        <a:ext cx="947793" cy="947793"/>
      </dsp:txXfrm>
    </dsp:sp>
    <dsp:sp modelId="{AD2806AC-6A03-4F05-9F4D-F72EA0E56FBF}">
      <dsp:nvSpPr>
        <dsp:cNvPr id="0" name=""/>
        <dsp:cNvSpPr/>
      </dsp:nvSpPr>
      <dsp:spPr>
        <a:xfrm>
          <a:off x="7970105" y="1441277"/>
          <a:ext cx="2010574" cy="134105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6464" rIns="156464" bIns="156464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/>
            <a:t>Post-observation meeting</a:t>
          </a:r>
          <a:endParaRPr lang="en-US" sz="2200" b="1" kern="1200" dirty="0"/>
        </a:p>
      </dsp:txBody>
      <dsp:txXfrm>
        <a:off x="8291797" y="1441277"/>
        <a:ext cx="1688882" cy="1341053"/>
      </dsp:txXfrm>
    </dsp:sp>
    <dsp:sp modelId="{89E6DA6E-7A23-44BD-8A99-378091FF741D}">
      <dsp:nvSpPr>
        <dsp:cNvPr id="0" name=""/>
        <dsp:cNvSpPr/>
      </dsp:nvSpPr>
      <dsp:spPr>
        <a:xfrm>
          <a:off x="6988616" y="596198"/>
          <a:ext cx="1340383" cy="134038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Step 3 </a:t>
          </a:r>
          <a:endParaRPr lang="en-US" sz="2500" kern="1200" dirty="0"/>
        </a:p>
      </dsp:txBody>
      <dsp:txXfrm>
        <a:off x="7184911" y="792493"/>
        <a:ext cx="947793" cy="9477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1/26/2015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1/26/2015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1/26/2015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1/26/2015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1/26/2015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1/26/2015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1/26/2015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9" name="Instructional Text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sz="1200" b="1" i="1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sz="1200" i="1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1/26/2015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1/26/2015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1/26/2015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1/26/2015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1/26/2015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1/26/2015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/>
              <a:pPr/>
              <a:t>1/26/2015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b="1" dirty="0" smtClean="0"/>
              <a:t>Preparing and using classroom observations in faulty teaching</a:t>
            </a:r>
            <a:endParaRPr lang="en-US" b="1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en-US" dirty="0" smtClean="0"/>
              <a:t>Peggy Thelen, Ph. D.</a:t>
            </a:r>
          </a:p>
          <a:p>
            <a:pPr algn="ctr"/>
            <a:r>
              <a:rPr lang="en-US" dirty="0" smtClean="0"/>
              <a:t>Associate Professor of Education</a:t>
            </a:r>
          </a:p>
          <a:p>
            <a:pPr algn="ctr"/>
            <a:r>
              <a:rPr lang="en-US" dirty="0" smtClean="0"/>
              <a:t>Department Chair</a:t>
            </a:r>
          </a:p>
          <a:p>
            <a:pPr algn="ctr"/>
            <a:r>
              <a:rPr lang="en-US" dirty="0" smtClean="0"/>
              <a:t>Alma College</a:t>
            </a:r>
            <a:endParaRPr lang="en-US" dirty="0"/>
          </a:p>
        </p:txBody>
      </p:sp>
      <p:pic>
        <p:nvPicPr>
          <p:cNvPr id="13" name="Picture Placeholder 1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1" b="4171"/>
          <a:stretch>
            <a:fillRect/>
          </a:stretch>
        </p:blipFill>
        <p:spPr>
          <a:xfrm>
            <a:off x="8379502" y="1663907"/>
            <a:ext cx="3537678" cy="3537679"/>
          </a:xfrm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b="1" dirty="0">
                <a:solidFill>
                  <a:srgbClr val="514843"/>
                </a:solidFill>
              </a:rPr>
              <a:t>Post-Observation Meeting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899" y="1600200"/>
            <a:ext cx="5164095" cy="4572000"/>
          </a:xfrm>
        </p:spPr>
        <p:txBody>
          <a:bodyPr/>
          <a:lstStyle/>
          <a:p>
            <a:r>
              <a:rPr lang="en-US" sz="2800" b="1" dirty="0" smtClean="0"/>
              <a:t>B. </a:t>
            </a:r>
            <a:r>
              <a:rPr lang="en-US" sz="3200" b="1" dirty="0" smtClean="0"/>
              <a:t>Constructive feedback</a:t>
            </a:r>
          </a:p>
          <a:p>
            <a:r>
              <a:rPr lang="en-US" sz="3200" b="1" dirty="0"/>
              <a:t> </a:t>
            </a:r>
            <a:r>
              <a:rPr lang="en-US" sz="3200" b="1" dirty="0" smtClean="0"/>
              <a:t>  1. Feedback on the 	 	 standards or “musts” 	 the assessor 	 	  	 observed</a:t>
            </a:r>
          </a:p>
          <a:p>
            <a:r>
              <a:rPr lang="en-US" sz="3200" b="1" dirty="0" smtClean="0"/>
              <a:t>   2. Feedback on the 	  	 other items</a:t>
            </a:r>
            <a:endParaRPr lang="en-US" sz="3200" dirty="0"/>
          </a:p>
          <a:p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466" y="1753849"/>
            <a:ext cx="4392118" cy="3672590"/>
          </a:xfrm>
        </p:spPr>
      </p:pic>
    </p:spTree>
    <p:extLst>
      <p:ext uri="{BB962C8B-B14F-4D97-AF65-F5344CB8AC3E}">
        <p14:creationId xmlns:p14="http://schemas.microsoft.com/office/powerpoint/2010/main" val="2804051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b="1" dirty="0">
                <a:solidFill>
                  <a:srgbClr val="514843"/>
                </a:solidFill>
              </a:rPr>
              <a:t>Post-Observation Meeting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387" y="1873770"/>
            <a:ext cx="4661941" cy="4002373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892246" cy="4572000"/>
          </a:xfrm>
        </p:spPr>
        <p:txBody>
          <a:bodyPr>
            <a:normAutofit/>
          </a:bodyPr>
          <a:lstStyle/>
          <a:p>
            <a:pPr marL="514350" lvl="0" indent="-514350">
              <a:buAutoNum type="alphaUcPeriod" startAt="3"/>
            </a:pPr>
            <a:r>
              <a:rPr lang="en-US" sz="4000" b="1" dirty="0" smtClean="0">
                <a:solidFill>
                  <a:srgbClr val="514843"/>
                </a:solidFill>
              </a:rPr>
              <a:t>Questions</a:t>
            </a:r>
          </a:p>
          <a:p>
            <a:pPr lvl="0"/>
            <a:r>
              <a:rPr lang="en-US" sz="4000" b="1" dirty="0">
                <a:solidFill>
                  <a:srgbClr val="514843"/>
                </a:solidFill>
              </a:rPr>
              <a:t>	</a:t>
            </a:r>
            <a:r>
              <a:rPr lang="en-US" sz="4000" b="1" dirty="0" smtClean="0">
                <a:solidFill>
                  <a:srgbClr val="514843"/>
                </a:solidFill>
              </a:rPr>
              <a:t>1. Assessor</a:t>
            </a:r>
          </a:p>
          <a:p>
            <a:pPr lvl="0"/>
            <a:r>
              <a:rPr lang="en-US" sz="4000" b="1" dirty="0">
                <a:solidFill>
                  <a:srgbClr val="514843"/>
                </a:solidFill>
              </a:rPr>
              <a:t>	</a:t>
            </a:r>
            <a:r>
              <a:rPr lang="en-US" sz="4000" b="1" dirty="0" smtClean="0">
                <a:solidFill>
                  <a:srgbClr val="514843"/>
                </a:solidFill>
              </a:rPr>
              <a:t>	</a:t>
            </a:r>
            <a:r>
              <a:rPr lang="en-US" sz="3200" b="1" dirty="0" smtClean="0">
                <a:solidFill>
                  <a:srgbClr val="514843"/>
                </a:solidFill>
              </a:rPr>
              <a:t>a) clarifications</a:t>
            </a:r>
          </a:p>
          <a:p>
            <a:pPr lvl="0"/>
            <a:r>
              <a:rPr lang="en-US" sz="4000" b="1" dirty="0">
                <a:solidFill>
                  <a:srgbClr val="514843"/>
                </a:solidFill>
              </a:rPr>
              <a:t>	</a:t>
            </a:r>
            <a:r>
              <a:rPr lang="en-US" sz="4000" b="1" dirty="0" smtClean="0">
                <a:solidFill>
                  <a:srgbClr val="514843"/>
                </a:solidFill>
              </a:rPr>
              <a:t>2. Faculty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863042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b="1" dirty="0">
                <a:solidFill>
                  <a:srgbClr val="514843"/>
                </a:solidFill>
              </a:rPr>
              <a:t>Post-Observation Meeting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5378278" cy="4571999"/>
          </a:xfrm>
        </p:spPr>
        <p:txBody>
          <a:bodyPr/>
          <a:lstStyle/>
          <a:p>
            <a:pPr marL="0" lvl="0" indent="0">
              <a:spcBef>
                <a:spcPts val="1200"/>
              </a:spcBef>
              <a:buNone/>
            </a:pPr>
            <a:r>
              <a:rPr lang="en-US" sz="3200" b="1" dirty="0">
                <a:solidFill>
                  <a:srgbClr val="514843"/>
                </a:solidFill>
              </a:rPr>
              <a:t>D.  Faculty goals and 	improvement plan</a:t>
            </a:r>
            <a:endParaRPr lang="en-US" sz="3200" dirty="0">
              <a:solidFill>
                <a:srgbClr val="514843"/>
              </a:solidFill>
            </a:endParaRP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sz="3200" dirty="0" smtClean="0"/>
              <a:t>1.  Written goals</a:t>
            </a:r>
          </a:p>
          <a:p>
            <a:pPr marL="0" indent="0">
              <a:buNone/>
            </a:pPr>
            <a:r>
              <a:rPr lang="en-US" sz="3200" dirty="0"/>
              <a:t>	</a:t>
            </a:r>
            <a:r>
              <a:rPr lang="en-US" sz="3200" dirty="0" smtClean="0"/>
              <a:t>2.  How to get there</a:t>
            </a:r>
          </a:p>
          <a:p>
            <a:pPr marL="0" indent="0">
              <a:buNone/>
            </a:pPr>
            <a:r>
              <a:rPr lang="en-US" sz="3200" dirty="0"/>
              <a:t>	</a:t>
            </a:r>
            <a:r>
              <a:rPr lang="en-US" sz="3200" dirty="0" smtClean="0"/>
              <a:t>3.  Is everybody 		    satisfied?</a:t>
            </a:r>
            <a:endParaRPr lang="en-US" sz="3200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749" y="2160768"/>
            <a:ext cx="3207894" cy="2875927"/>
          </a:xfrm>
        </p:spPr>
      </p:pic>
    </p:spTree>
    <p:extLst>
      <p:ext uri="{BB962C8B-B14F-4D97-AF65-F5344CB8AC3E}">
        <p14:creationId xmlns:p14="http://schemas.microsoft.com/office/powerpoint/2010/main" val="1937184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899" y="2421924"/>
            <a:ext cx="10096500" cy="1491049"/>
          </a:xfrm>
        </p:spPr>
        <p:txBody>
          <a:bodyPr>
            <a:normAutofit fontScale="90000"/>
          </a:bodyPr>
          <a:lstStyle/>
          <a:p>
            <a:pPr marL="228600" lvl="0" indent="-228600">
              <a:spcBef>
                <a:spcPts val="1800"/>
              </a:spcBef>
            </a:pPr>
            <a:r>
              <a:rPr lang="en-US" sz="2400" b="1" cap="none" dirty="0" smtClean="0">
                <a:solidFill>
                  <a:srgbClr val="514843"/>
                </a:solidFill>
                <a:latin typeface="Euphemia"/>
                <a:ea typeface="+mn-ea"/>
                <a:cs typeface="+mn-cs"/>
              </a:rPr>
              <a:t> </a:t>
            </a:r>
            <a:br>
              <a:rPr lang="en-US" sz="2400" b="1" cap="none" dirty="0" smtClean="0">
                <a:solidFill>
                  <a:srgbClr val="514843"/>
                </a:solidFill>
                <a:latin typeface="Euphemia"/>
                <a:ea typeface="+mn-ea"/>
                <a:cs typeface="+mn-cs"/>
              </a:rPr>
            </a:br>
            <a:r>
              <a:rPr lang="en-US" sz="2400" b="1" cap="none" dirty="0" smtClean="0">
                <a:solidFill>
                  <a:srgbClr val="514843"/>
                </a:solidFill>
                <a:latin typeface="Euphemia"/>
                <a:ea typeface="+mn-ea"/>
                <a:cs typeface="+mn-cs"/>
              </a:rPr>
              <a:t/>
            </a:r>
            <a:br>
              <a:rPr lang="en-US" sz="2400" b="1" cap="none" dirty="0" smtClean="0">
                <a:solidFill>
                  <a:srgbClr val="514843"/>
                </a:solidFill>
                <a:latin typeface="Euphemia"/>
                <a:ea typeface="+mn-ea"/>
                <a:cs typeface="+mn-cs"/>
              </a:rPr>
            </a:br>
            <a:r>
              <a:rPr lang="en-US" sz="4000" b="1" cap="none" dirty="0" smtClean="0">
                <a:solidFill>
                  <a:srgbClr val="514843"/>
                </a:solidFill>
                <a:latin typeface="Euphemia"/>
                <a:ea typeface="+mn-ea"/>
                <a:cs typeface="+mn-cs"/>
              </a:rPr>
              <a:t>The importance of:</a:t>
            </a:r>
            <a:br>
              <a:rPr lang="en-US" sz="4000" b="1" cap="none" dirty="0" smtClean="0">
                <a:solidFill>
                  <a:srgbClr val="514843"/>
                </a:solidFill>
                <a:latin typeface="Euphemia"/>
                <a:ea typeface="+mn-ea"/>
                <a:cs typeface="+mn-cs"/>
              </a:rPr>
            </a:br>
            <a:r>
              <a:rPr lang="en-US" sz="4000" b="1" cap="none" dirty="0" smtClean="0">
                <a:solidFill>
                  <a:srgbClr val="514843"/>
                </a:solidFill>
                <a:latin typeface="Euphemia"/>
                <a:ea typeface="+mn-ea"/>
                <a:cs typeface="+mn-cs"/>
              </a:rPr>
              <a:t>-</a:t>
            </a:r>
            <a:r>
              <a:rPr lang="en-US" sz="4000" b="1" i="1" cap="none" dirty="0" smtClean="0">
                <a:solidFill>
                  <a:srgbClr val="514843"/>
                </a:solidFill>
                <a:latin typeface="Euphemia"/>
                <a:ea typeface="+mn-ea"/>
                <a:cs typeface="+mn-cs"/>
              </a:rPr>
              <a:t>context </a:t>
            </a:r>
            <a:r>
              <a:rPr lang="en-US" sz="4000" b="1" i="1" cap="none" dirty="0">
                <a:solidFill>
                  <a:srgbClr val="514843"/>
                </a:solidFill>
                <a:latin typeface="Euphemia"/>
                <a:ea typeface="+mn-ea"/>
                <a:cs typeface="+mn-cs"/>
              </a:rPr>
              <a:t>specific observation and </a:t>
            </a:r>
            <a:r>
              <a:rPr lang="en-US" sz="4000" b="1" i="1" cap="none" dirty="0" smtClean="0">
                <a:solidFill>
                  <a:srgbClr val="514843"/>
                </a:solidFill>
                <a:latin typeface="Euphemia"/>
                <a:ea typeface="+mn-ea"/>
                <a:cs typeface="+mn-cs"/>
              </a:rPr>
              <a:t>assessment</a:t>
            </a:r>
            <a:r>
              <a:rPr lang="en-US" sz="4000" b="1" cap="none" dirty="0" smtClean="0">
                <a:solidFill>
                  <a:srgbClr val="514843"/>
                </a:solidFill>
                <a:latin typeface="Euphemia"/>
                <a:ea typeface="+mn-ea"/>
                <a:cs typeface="+mn-cs"/>
              </a:rPr>
              <a:t/>
            </a:r>
            <a:br>
              <a:rPr lang="en-US" sz="4000" b="1" cap="none" dirty="0" smtClean="0">
                <a:solidFill>
                  <a:srgbClr val="514843"/>
                </a:solidFill>
                <a:latin typeface="Euphemia"/>
                <a:ea typeface="+mn-ea"/>
                <a:cs typeface="+mn-cs"/>
              </a:rPr>
            </a:br>
            <a:r>
              <a:rPr lang="en-US" sz="4000" b="1" cap="none" dirty="0">
                <a:solidFill>
                  <a:srgbClr val="514843"/>
                </a:solidFill>
                <a:latin typeface="Euphemia"/>
                <a:ea typeface="+mn-ea"/>
                <a:cs typeface="+mn-cs"/>
              </a:rPr>
              <a:t/>
            </a:r>
            <a:br>
              <a:rPr lang="en-US" sz="4000" b="1" cap="none" dirty="0">
                <a:solidFill>
                  <a:srgbClr val="514843"/>
                </a:solidFill>
                <a:latin typeface="Euphemia"/>
                <a:ea typeface="+mn-ea"/>
                <a:cs typeface="+mn-cs"/>
              </a:rPr>
            </a:b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3970638"/>
            <a:ext cx="10096501" cy="1496711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514843"/>
                </a:solidFill>
                <a:ea typeface="+mj-ea"/>
                <a:cs typeface="+mj-cs"/>
              </a:rPr>
              <a:t> </a:t>
            </a:r>
            <a:r>
              <a:rPr lang="en-US" sz="3600" b="1" dirty="0" smtClean="0">
                <a:solidFill>
                  <a:srgbClr val="514843"/>
                </a:solidFill>
                <a:ea typeface="+mj-ea"/>
                <a:cs typeface="+mj-cs"/>
              </a:rPr>
              <a:t>The </a:t>
            </a:r>
            <a:r>
              <a:rPr lang="en-US" sz="3600" b="1" dirty="0">
                <a:solidFill>
                  <a:srgbClr val="514843"/>
                </a:solidFill>
                <a:ea typeface="+mj-ea"/>
                <a:cs typeface="+mj-cs"/>
              </a:rPr>
              <a:t>need for:</a:t>
            </a:r>
            <a:br>
              <a:rPr lang="en-US" sz="3600" b="1" dirty="0">
                <a:solidFill>
                  <a:srgbClr val="514843"/>
                </a:solidFill>
                <a:ea typeface="+mj-ea"/>
                <a:cs typeface="+mj-cs"/>
              </a:rPr>
            </a:br>
            <a:r>
              <a:rPr lang="en-US" sz="3600" b="1" dirty="0">
                <a:solidFill>
                  <a:srgbClr val="514843"/>
                </a:solidFill>
                <a:ea typeface="+mj-ea"/>
                <a:cs typeface="+mj-cs"/>
              </a:rPr>
              <a:t> </a:t>
            </a:r>
            <a:r>
              <a:rPr lang="en-US" sz="3600" b="1" dirty="0" smtClean="0">
                <a:solidFill>
                  <a:srgbClr val="514843"/>
                </a:solidFill>
                <a:ea typeface="+mj-ea"/>
                <a:cs typeface="+mj-cs"/>
              </a:rPr>
              <a:t>-</a:t>
            </a:r>
            <a:r>
              <a:rPr lang="en-US" sz="3600" b="1" i="1" dirty="0" smtClean="0">
                <a:solidFill>
                  <a:srgbClr val="514843"/>
                </a:solidFill>
                <a:ea typeface="+mj-ea"/>
                <a:cs typeface="+mj-cs"/>
              </a:rPr>
              <a:t>flexible </a:t>
            </a:r>
            <a:r>
              <a:rPr lang="en-US" sz="3600" b="1" i="1" dirty="0">
                <a:solidFill>
                  <a:srgbClr val="514843"/>
                </a:solidFill>
                <a:ea typeface="+mj-ea"/>
                <a:cs typeface="+mj-cs"/>
              </a:rPr>
              <a:t>assessment and evaluation</a:t>
            </a:r>
            <a:r>
              <a:rPr lang="en-US" sz="3600" b="1" dirty="0">
                <a:solidFill>
                  <a:srgbClr val="514843"/>
                </a:solidFill>
                <a:ea typeface="+mj-ea"/>
                <a:cs typeface="+mj-cs"/>
              </a:rPr>
              <a:t/>
            </a:r>
            <a:br>
              <a:rPr lang="en-US" sz="3600" b="1" dirty="0">
                <a:solidFill>
                  <a:srgbClr val="514843"/>
                </a:solidFill>
                <a:ea typeface="+mj-ea"/>
                <a:cs typeface="+mj-cs"/>
              </a:rPr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1564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92947" y="2214694"/>
            <a:ext cx="6646003" cy="2541864"/>
          </a:xfrm>
        </p:spPr>
        <p:txBody>
          <a:bodyPr>
            <a:normAutofit fontScale="90000"/>
          </a:bodyPr>
          <a:lstStyle/>
          <a:p>
            <a:pPr marL="228600" lvl="0" indent="-228600">
              <a:spcBef>
                <a:spcPts val="1800"/>
              </a:spcBef>
            </a:pPr>
            <a:r>
              <a:rPr lang="en-US" sz="3200" b="1" cap="none" dirty="0" smtClean="0">
                <a:solidFill>
                  <a:srgbClr val="514843"/>
                </a:solidFill>
                <a:latin typeface="Euphemia"/>
                <a:ea typeface="+mn-ea"/>
                <a:cs typeface="+mn-cs"/>
              </a:rPr>
              <a:t/>
            </a:r>
            <a:br>
              <a:rPr lang="en-US" sz="3200" b="1" cap="none" dirty="0" smtClean="0">
                <a:solidFill>
                  <a:srgbClr val="514843"/>
                </a:solidFill>
                <a:latin typeface="Euphemia"/>
                <a:ea typeface="+mn-ea"/>
                <a:cs typeface="+mn-cs"/>
              </a:rPr>
            </a:br>
            <a:r>
              <a:rPr lang="en-US" sz="3200" b="1" cap="none" dirty="0">
                <a:solidFill>
                  <a:srgbClr val="514843"/>
                </a:solidFill>
                <a:latin typeface="Euphemia"/>
                <a:ea typeface="+mn-ea"/>
                <a:cs typeface="+mn-cs"/>
              </a:rPr>
              <a:t/>
            </a:r>
            <a:br>
              <a:rPr lang="en-US" sz="3200" b="1" cap="none" dirty="0">
                <a:solidFill>
                  <a:srgbClr val="514843"/>
                </a:solidFill>
                <a:latin typeface="Euphemia"/>
                <a:ea typeface="+mn-ea"/>
                <a:cs typeface="+mn-cs"/>
              </a:rPr>
            </a:br>
            <a:r>
              <a:rPr lang="en-US" sz="3200" b="1" cap="none" dirty="0" smtClean="0">
                <a:solidFill>
                  <a:srgbClr val="514843"/>
                </a:solidFill>
                <a:latin typeface="Euphemia"/>
                <a:ea typeface="+mn-ea"/>
                <a:cs typeface="+mn-cs"/>
              </a:rPr>
              <a:t>YOUR:</a:t>
            </a:r>
            <a:br>
              <a:rPr lang="en-US" sz="3200" b="1" cap="none" dirty="0" smtClean="0">
                <a:solidFill>
                  <a:srgbClr val="514843"/>
                </a:solidFill>
                <a:latin typeface="Euphemia"/>
                <a:ea typeface="+mn-ea"/>
                <a:cs typeface="+mn-cs"/>
              </a:rPr>
            </a:br>
            <a:r>
              <a:rPr lang="en-US" sz="2400" b="1" cap="none" dirty="0" smtClean="0">
                <a:solidFill>
                  <a:srgbClr val="514843"/>
                </a:solidFill>
                <a:latin typeface="Euphemia"/>
                <a:ea typeface="+mn-ea"/>
                <a:cs typeface="+mn-cs"/>
              </a:rPr>
              <a:t/>
            </a:r>
            <a:br>
              <a:rPr lang="en-US" sz="2400" b="1" cap="none" dirty="0" smtClean="0">
                <a:solidFill>
                  <a:srgbClr val="514843"/>
                </a:solidFill>
                <a:latin typeface="Euphemia"/>
                <a:ea typeface="+mn-ea"/>
                <a:cs typeface="+mn-cs"/>
              </a:rPr>
            </a:br>
            <a:r>
              <a:rPr lang="en-US" sz="2400" b="1" cap="none" dirty="0" smtClean="0">
                <a:solidFill>
                  <a:srgbClr val="514843"/>
                </a:solidFill>
                <a:latin typeface="Euphemia"/>
                <a:ea typeface="+mn-ea"/>
                <a:cs typeface="+mn-cs"/>
              </a:rPr>
              <a:t>1. Assessment </a:t>
            </a:r>
            <a:r>
              <a:rPr lang="en-US" sz="2400" b="1" cap="none" dirty="0">
                <a:solidFill>
                  <a:srgbClr val="514843"/>
                </a:solidFill>
                <a:latin typeface="Euphemia"/>
                <a:ea typeface="+mn-ea"/>
                <a:cs typeface="+mn-cs"/>
              </a:rPr>
              <a:t>and evaluation </a:t>
            </a:r>
            <a:r>
              <a:rPr lang="en-US" sz="2400" b="1" cap="none" dirty="0" smtClean="0">
                <a:solidFill>
                  <a:srgbClr val="514843"/>
                </a:solidFill>
                <a:latin typeface="Euphemia"/>
                <a:ea typeface="+mn-ea"/>
                <a:cs typeface="+mn-cs"/>
              </a:rPr>
              <a:t>needs </a:t>
            </a:r>
            <a:br>
              <a:rPr lang="en-US" sz="2400" b="1" cap="none" dirty="0" smtClean="0">
                <a:solidFill>
                  <a:srgbClr val="514843"/>
                </a:solidFill>
                <a:latin typeface="Euphemia"/>
                <a:ea typeface="+mn-ea"/>
                <a:cs typeface="+mn-cs"/>
              </a:rPr>
            </a:br>
            <a:r>
              <a:rPr lang="en-US" sz="2400" b="1" cap="none" dirty="0" smtClean="0">
                <a:solidFill>
                  <a:srgbClr val="514843"/>
                </a:solidFill>
                <a:latin typeface="Euphemia"/>
                <a:ea typeface="+mn-ea"/>
                <a:cs typeface="+mn-cs"/>
              </a:rPr>
              <a:t/>
            </a:r>
            <a:br>
              <a:rPr lang="en-US" sz="2400" b="1" cap="none" dirty="0" smtClean="0">
                <a:solidFill>
                  <a:srgbClr val="514843"/>
                </a:solidFill>
                <a:latin typeface="Euphemia"/>
                <a:ea typeface="+mn-ea"/>
                <a:cs typeface="+mn-cs"/>
              </a:rPr>
            </a:br>
            <a:r>
              <a:rPr lang="en-US" sz="2400" b="1" cap="none" dirty="0" smtClean="0">
                <a:solidFill>
                  <a:srgbClr val="514843"/>
                </a:solidFill>
                <a:latin typeface="Euphemia"/>
                <a:ea typeface="+mn-ea"/>
                <a:cs typeface="+mn-cs"/>
              </a:rPr>
              <a:t>2. What current model(s) do you use that are   </a:t>
            </a:r>
            <a:br>
              <a:rPr lang="en-US" sz="2400" b="1" cap="none" dirty="0" smtClean="0">
                <a:solidFill>
                  <a:srgbClr val="514843"/>
                </a:solidFill>
                <a:latin typeface="Euphemia"/>
                <a:ea typeface="+mn-ea"/>
                <a:cs typeface="+mn-cs"/>
              </a:rPr>
            </a:br>
            <a:r>
              <a:rPr lang="en-US" sz="2400" b="1" cap="none" dirty="0">
                <a:solidFill>
                  <a:srgbClr val="514843"/>
                </a:solidFill>
                <a:latin typeface="Euphemia"/>
                <a:ea typeface="+mn-ea"/>
                <a:cs typeface="+mn-cs"/>
              </a:rPr>
              <a:t> </a:t>
            </a:r>
            <a:r>
              <a:rPr lang="en-US" sz="2400" b="1" cap="none" dirty="0" smtClean="0">
                <a:solidFill>
                  <a:srgbClr val="514843"/>
                </a:solidFill>
                <a:latin typeface="Euphemia"/>
                <a:ea typeface="+mn-ea"/>
                <a:cs typeface="+mn-cs"/>
              </a:rPr>
              <a:t>  successful?  </a:t>
            </a:r>
            <a:br>
              <a:rPr lang="en-US" sz="2400" b="1" cap="none" dirty="0" smtClean="0">
                <a:solidFill>
                  <a:srgbClr val="514843"/>
                </a:solidFill>
                <a:latin typeface="Euphemia"/>
                <a:ea typeface="+mn-ea"/>
                <a:cs typeface="+mn-cs"/>
              </a:rPr>
            </a:br>
            <a:r>
              <a:rPr lang="en-US" sz="2400" b="1" cap="none" dirty="0" smtClean="0">
                <a:solidFill>
                  <a:srgbClr val="514843"/>
                </a:solidFill>
                <a:latin typeface="Euphemia"/>
                <a:ea typeface="+mn-ea"/>
                <a:cs typeface="+mn-cs"/>
              </a:rPr>
              <a:t/>
            </a:r>
            <a:br>
              <a:rPr lang="en-US" sz="2400" b="1" cap="none" dirty="0" smtClean="0">
                <a:solidFill>
                  <a:srgbClr val="514843"/>
                </a:solidFill>
                <a:latin typeface="Euphemia"/>
                <a:ea typeface="+mn-ea"/>
                <a:cs typeface="+mn-cs"/>
              </a:rPr>
            </a:br>
            <a:r>
              <a:rPr lang="en-US" sz="2400" b="1" cap="none" dirty="0" smtClean="0">
                <a:solidFill>
                  <a:srgbClr val="514843"/>
                </a:solidFill>
                <a:latin typeface="Euphemia"/>
                <a:ea typeface="+mn-ea"/>
                <a:cs typeface="+mn-cs"/>
              </a:rPr>
              <a:t>3. </a:t>
            </a:r>
            <a:r>
              <a:rPr lang="en-US" sz="2400" b="1" cap="none" dirty="0" smtClean="0">
                <a:solidFill>
                  <a:srgbClr val="514843"/>
                </a:solidFill>
                <a:latin typeface="Euphemia"/>
              </a:rPr>
              <a:t>Difficulties </a:t>
            </a:r>
            <a:r>
              <a:rPr lang="en-US" sz="2400" b="1" cap="none" dirty="0">
                <a:solidFill>
                  <a:srgbClr val="514843"/>
                </a:solidFill>
                <a:latin typeface="Euphemia"/>
              </a:rPr>
              <a:t>and successes in the process</a:t>
            </a:r>
            <a:br>
              <a:rPr lang="en-US" sz="2400" b="1" cap="none" dirty="0">
                <a:solidFill>
                  <a:srgbClr val="514843"/>
                </a:solidFill>
                <a:latin typeface="Euphemia"/>
              </a:rPr>
            </a:br>
            <a:r>
              <a:rPr lang="en-US" sz="2400" b="1" cap="none" dirty="0">
                <a:solidFill>
                  <a:srgbClr val="514843"/>
                </a:solidFill>
                <a:latin typeface="Euphemia"/>
                <a:ea typeface="+mn-ea"/>
                <a:cs typeface="+mn-cs"/>
              </a:rPr>
              <a:t/>
            </a:r>
            <a:br>
              <a:rPr lang="en-US" sz="2400" b="1" cap="none" dirty="0">
                <a:solidFill>
                  <a:srgbClr val="514843"/>
                </a:solidFill>
                <a:latin typeface="Euphemia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515948" y="5219529"/>
            <a:ext cx="5597904" cy="299731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Alma College Science class 1956</a:t>
            </a:r>
            <a:endParaRPr lang="en-US" dirty="0"/>
          </a:p>
        </p:txBody>
      </p:sp>
      <p:pic>
        <p:nvPicPr>
          <p:cNvPr id="11" name="Picture Placeholder 10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" r="10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01395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 smtClean="0"/>
              <a:t>Questions…</a:t>
            </a:r>
            <a:endParaRPr lang="en-US" sz="54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smtClean="0">
                <a:latin typeface="+mj-lt"/>
              </a:rPr>
              <a:t>…Answers</a:t>
            </a:r>
            <a:endParaRPr lang="en-US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55614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104900" y="2292095"/>
            <a:ext cx="10096500" cy="1143084"/>
          </a:xfrm>
        </p:spPr>
        <p:txBody>
          <a:bodyPr/>
          <a:lstStyle/>
          <a:p>
            <a:pPr algn="ctr"/>
            <a:r>
              <a:rPr lang="en-US" dirty="0" smtClean="0"/>
              <a:t>Thank you…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104900" y="3531482"/>
            <a:ext cx="10096501" cy="2020821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>
                <a:latin typeface="+mj-lt"/>
              </a:rPr>
              <a:t>Dr. Peggy Thelen</a:t>
            </a:r>
          </a:p>
          <a:p>
            <a:pPr algn="ctr"/>
            <a:r>
              <a:rPr lang="en-US" sz="2800" dirty="0" smtClean="0">
                <a:latin typeface="+mj-lt"/>
              </a:rPr>
              <a:t>Associate Professor of Education</a:t>
            </a:r>
          </a:p>
          <a:p>
            <a:pPr algn="ctr"/>
            <a:r>
              <a:rPr lang="en-US" sz="2800" dirty="0" smtClean="0">
                <a:latin typeface="+mj-lt"/>
              </a:rPr>
              <a:t>Education Department Chair</a:t>
            </a:r>
          </a:p>
          <a:p>
            <a:pPr algn="ctr"/>
            <a:r>
              <a:rPr lang="en-US" sz="2800" dirty="0" smtClean="0">
                <a:latin typeface="+mj-lt"/>
              </a:rPr>
              <a:t>Alma College</a:t>
            </a:r>
          </a:p>
          <a:p>
            <a:pPr algn="ctr"/>
            <a:r>
              <a:rPr lang="en-US" sz="2800" dirty="0" smtClean="0">
                <a:latin typeface="+mj-lt"/>
              </a:rPr>
              <a:t>thelen@alma.edu</a:t>
            </a:r>
          </a:p>
        </p:txBody>
      </p:sp>
    </p:spTree>
    <p:extLst>
      <p:ext uri="{BB962C8B-B14F-4D97-AF65-F5344CB8AC3E}">
        <p14:creationId xmlns:p14="http://schemas.microsoft.com/office/powerpoint/2010/main" val="2163129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PREPARING AND USING CLASSROOM OBSERVATIONS IN FACULTY TEACHING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b="1" dirty="0" smtClean="0"/>
              <a:t>In this session, we will:</a:t>
            </a:r>
          </a:p>
          <a:p>
            <a:r>
              <a:rPr lang="en-US" sz="2400" b="1" dirty="0" smtClean="0"/>
              <a:t>Look at an evaluation model which:</a:t>
            </a:r>
          </a:p>
          <a:p>
            <a:pPr lvl="1"/>
            <a:r>
              <a:rPr lang="en-US" sz="2000" dirty="0" smtClean="0"/>
              <a:t>helps </a:t>
            </a:r>
            <a:r>
              <a:rPr lang="en-US" sz="2000" dirty="0"/>
              <a:t>the evaluator and faculty member to prepare for the </a:t>
            </a:r>
            <a:r>
              <a:rPr lang="en-US" sz="2000" dirty="0" smtClean="0"/>
              <a:t>observation</a:t>
            </a:r>
          </a:p>
          <a:p>
            <a:pPr lvl="1"/>
            <a:r>
              <a:rPr lang="en-US" sz="2000" dirty="0"/>
              <a:t>provides the evaluator with a list of items to be </a:t>
            </a:r>
            <a:r>
              <a:rPr lang="en-US" sz="2000" dirty="0" smtClean="0"/>
              <a:t>observed</a:t>
            </a:r>
          </a:p>
          <a:p>
            <a:pPr lvl="1"/>
            <a:r>
              <a:rPr lang="en-US" sz="2000" dirty="0"/>
              <a:t>provides a look at what feedback and reflection is important after the observation</a:t>
            </a:r>
            <a:endParaRPr lang="en-US" sz="2000" dirty="0" smtClean="0"/>
          </a:p>
          <a:p>
            <a:r>
              <a:rPr lang="en-US" sz="2400" b="1" dirty="0"/>
              <a:t>D</a:t>
            </a:r>
            <a:r>
              <a:rPr lang="en-US" sz="2400" b="1" dirty="0" smtClean="0"/>
              <a:t>iscuss </a:t>
            </a:r>
            <a:r>
              <a:rPr lang="en-US" sz="2400" b="1" dirty="0"/>
              <a:t>the importance of context specific observation and assessment, and the need for flexible assessment and evaluation</a:t>
            </a:r>
            <a:endParaRPr lang="en-US" sz="2400" b="1" dirty="0" smtClean="0"/>
          </a:p>
          <a:p>
            <a:r>
              <a:rPr lang="en-US" sz="2400" b="1" dirty="0" smtClean="0"/>
              <a:t>Have a </a:t>
            </a:r>
            <a:r>
              <a:rPr lang="en-US" sz="2400" b="1" dirty="0"/>
              <a:t>chance to share </a:t>
            </a:r>
            <a:r>
              <a:rPr lang="en-US" sz="2400" b="1" dirty="0" smtClean="0"/>
              <a:t>assessment </a:t>
            </a:r>
            <a:r>
              <a:rPr lang="en-US" sz="2400" b="1" dirty="0"/>
              <a:t>and evaluation needs, any </a:t>
            </a:r>
            <a:r>
              <a:rPr lang="en-US" sz="2400" b="1" dirty="0" smtClean="0"/>
              <a:t>models </a:t>
            </a:r>
            <a:r>
              <a:rPr lang="en-US" sz="2400" b="1" dirty="0"/>
              <a:t>currently </a:t>
            </a:r>
            <a:r>
              <a:rPr lang="en-US" sz="2400" b="1" dirty="0" smtClean="0"/>
              <a:t>used, </a:t>
            </a:r>
            <a:r>
              <a:rPr lang="en-US" sz="2400" b="1" dirty="0"/>
              <a:t>as well as </a:t>
            </a:r>
            <a:r>
              <a:rPr lang="en-US" sz="2400" b="1" dirty="0" smtClean="0"/>
              <a:t>difficulties </a:t>
            </a:r>
            <a:r>
              <a:rPr lang="en-US" sz="2400" b="1" dirty="0"/>
              <a:t>and </a:t>
            </a:r>
            <a:r>
              <a:rPr lang="en-US" sz="2400" b="1" dirty="0" smtClean="0"/>
              <a:t>successes </a:t>
            </a:r>
            <a:r>
              <a:rPr lang="en-US" sz="2400" b="1" dirty="0"/>
              <a:t>in the process.</a:t>
            </a:r>
          </a:p>
        </p:txBody>
      </p:sp>
    </p:spTree>
    <p:extLst>
      <p:ext uri="{BB962C8B-B14F-4D97-AF65-F5344CB8AC3E}">
        <p14:creationId xmlns:p14="http://schemas.microsoft.com/office/powerpoint/2010/main" val="165425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/>
              <a:t>PREPARING FOR CLASSROOM OBSERVATIONS</a:t>
            </a:r>
            <a:endParaRPr lang="en-US" sz="3600" b="1" dirty="0"/>
          </a:p>
        </p:txBody>
      </p:sp>
      <p:graphicFrame>
        <p:nvGraphicFramePr>
          <p:cNvPr id="4" name="Content Placeholder 3" descr="Stacked List" title="SmartArt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4277245"/>
              </p:ext>
            </p:extLst>
          </p:nvPr>
        </p:nvGraphicFramePr>
        <p:xfrm>
          <a:off x="1104900" y="1600200"/>
          <a:ext cx="99822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2450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b="1" dirty="0"/>
              <a:t> </a:t>
            </a:r>
            <a:r>
              <a:rPr lang="en-US" b="1" dirty="0" smtClean="0"/>
              <a:t>Step 1: </a:t>
            </a:r>
            <a:r>
              <a:rPr lang="en-US" dirty="0" smtClean="0"/>
              <a:t>Pre-observation </a:t>
            </a:r>
            <a:r>
              <a:rPr lang="en-US" dirty="0"/>
              <a:t>discussion with faculty member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5592462" cy="4572000"/>
          </a:xfrm>
        </p:spPr>
        <p:txBody>
          <a:bodyPr>
            <a:normAutofit lnSpcReduction="10000"/>
          </a:bodyPr>
          <a:lstStyle/>
          <a:p>
            <a:pPr lvl="0"/>
            <a:r>
              <a:rPr lang="en-US" b="1" dirty="0" smtClean="0"/>
              <a:t>1</a:t>
            </a:r>
            <a:r>
              <a:rPr lang="en-US" dirty="0" smtClean="0"/>
              <a:t>. </a:t>
            </a:r>
            <a:r>
              <a:rPr lang="en-US" sz="2000" b="1" dirty="0" smtClean="0"/>
              <a:t>What </a:t>
            </a:r>
            <a:r>
              <a:rPr lang="en-US" sz="2000" b="1" dirty="0"/>
              <a:t>to observe specifically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n-US" sz="2000" b="1" dirty="0"/>
              <a:t>Faculty wishes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n-US" sz="2000" b="1" dirty="0"/>
              <a:t>Observer requirements/wishes</a:t>
            </a:r>
          </a:p>
          <a:p>
            <a:r>
              <a:rPr lang="en-US" sz="2000" b="1" dirty="0"/>
              <a:t>	a</a:t>
            </a:r>
            <a:r>
              <a:rPr lang="en-US" sz="2000" b="1" dirty="0" smtClean="0"/>
              <a:t>) </a:t>
            </a:r>
            <a:r>
              <a:rPr lang="en-US" sz="2000" b="1" dirty="0"/>
              <a:t>Foundational items that must be 	  	observed or standards that must be </a:t>
            </a:r>
            <a:r>
              <a:rPr lang="en-US" sz="2000" b="1" dirty="0" smtClean="0"/>
              <a:t>	</a:t>
            </a:r>
            <a:r>
              <a:rPr lang="en-US" sz="2000" b="1" dirty="0" smtClean="0"/>
              <a:t>met</a:t>
            </a:r>
          </a:p>
          <a:p>
            <a:r>
              <a:rPr lang="en-US" sz="2000" b="1" dirty="0"/>
              <a:t>	</a:t>
            </a:r>
            <a:r>
              <a:rPr lang="en-US" sz="2000" b="1" dirty="0" smtClean="0"/>
              <a:t>b)What else?</a:t>
            </a:r>
            <a:endParaRPr lang="en-US" sz="2000" b="1" dirty="0"/>
          </a:p>
          <a:p>
            <a:pPr lvl="0"/>
            <a:r>
              <a:rPr lang="en-US" sz="2000" b="1" dirty="0" smtClean="0"/>
              <a:t>2. When</a:t>
            </a:r>
            <a:endParaRPr lang="en-US" sz="2000" b="1" dirty="0"/>
          </a:p>
          <a:p>
            <a:pPr lvl="0"/>
            <a:r>
              <a:rPr lang="en-US" sz="2000" b="1" dirty="0" smtClean="0"/>
              <a:t>3. What </a:t>
            </a:r>
            <a:r>
              <a:rPr lang="en-US" sz="2000" b="1" dirty="0"/>
              <a:t>does observer need to have from faculty to prepare for observation: syllabus, other materials, etc.</a:t>
            </a:r>
          </a:p>
          <a:p>
            <a:pPr lvl="0"/>
            <a:r>
              <a:rPr lang="en-US" sz="2000" b="1" dirty="0" smtClean="0"/>
              <a:t>4. Length </a:t>
            </a:r>
            <a:r>
              <a:rPr lang="en-US" sz="2000" b="1" dirty="0"/>
              <a:t>of observation</a:t>
            </a:r>
          </a:p>
          <a:p>
            <a:pPr lvl="0"/>
            <a:r>
              <a:rPr lang="en-US" sz="2000" b="1" dirty="0" smtClean="0"/>
              <a:t>5. How </a:t>
            </a:r>
            <a:r>
              <a:rPr lang="en-US" sz="2000" b="1" dirty="0"/>
              <a:t>many observations</a:t>
            </a:r>
          </a:p>
          <a:p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4" b="2604"/>
          <a:stretch>
            <a:fillRect/>
          </a:stretch>
        </p:blipFill>
        <p:spPr>
          <a:xfrm>
            <a:off x="6697362" y="1600200"/>
            <a:ext cx="4744744" cy="4275945"/>
          </a:xfrm>
        </p:spPr>
      </p:pic>
    </p:spTree>
    <p:extLst>
      <p:ext uri="{BB962C8B-B14F-4D97-AF65-F5344CB8AC3E}">
        <p14:creationId xmlns:p14="http://schemas.microsoft.com/office/powerpoint/2010/main" val="368354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/>
            <a:r>
              <a:rPr lang="en-US" sz="4400" b="1" dirty="0" smtClean="0"/>
              <a:t>Step 2: Classroom </a:t>
            </a:r>
            <a:r>
              <a:rPr lang="en-US" sz="4400" b="1" dirty="0"/>
              <a:t>Observations</a:t>
            </a:r>
            <a:endParaRPr lang="en-US" sz="44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6074376" cy="45720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b="1" dirty="0" smtClean="0"/>
              <a:t>A. Knowledge </a:t>
            </a:r>
            <a:r>
              <a:rPr lang="en-US" b="1" dirty="0"/>
              <a:t>of the subject matter</a:t>
            </a:r>
            <a:endParaRPr lang="en-US" dirty="0"/>
          </a:p>
          <a:p>
            <a:pPr lvl="0"/>
            <a:r>
              <a:rPr lang="en-US" b="1" dirty="0" smtClean="0"/>
              <a:t>B. Effective </a:t>
            </a:r>
            <a:r>
              <a:rPr lang="en-US" b="1" dirty="0"/>
              <a:t>presentation of the subject matter</a:t>
            </a:r>
            <a:endParaRPr lang="en-US" dirty="0"/>
          </a:p>
          <a:p>
            <a:r>
              <a:rPr lang="en-US" b="1" dirty="0"/>
              <a:t> 	1. Well organized course materials</a:t>
            </a:r>
            <a:endParaRPr lang="en-US" dirty="0"/>
          </a:p>
          <a:p>
            <a:r>
              <a:rPr lang="en-US" b="1" dirty="0"/>
              <a:t>		a) All materials needed are present </a:t>
            </a:r>
            <a:endParaRPr lang="en-US" dirty="0"/>
          </a:p>
          <a:p>
            <a:r>
              <a:rPr lang="en-US" b="1" dirty="0"/>
              <a:t>		b) Distribution of materials is planned</a:t>
            </a:r>
            <a:endParaRPr lang="en-US" dirty="0"/>
          </a:p>
          <a:p>
            <a:r>
              <a:rPr lang="en-US" b="1" dirty="0"/>
              <a:t>	2. A structured approach to the presentation of the 	subject matter</a:t>
            </a:r>
            <a:endParaRPr lang="en-US" dirty="0"/>
          </a:p>
          <a:p>
            <a:r>
              <a:rPr lang="en-US" b="1" dirty="0"/>
              <a:t>	3. Clear explanations of course concepts and 	expectations; explains in different ways if necessary</a:t>
            </a:r>
            <a:endParaRPr lang="en-US" dirty="0"/>
          </a:p>
          <a:p>
            <a:r>
              <a:rPr lang="en-US" b="1" dirty="0"/>
              <a:t>	4. Appropriate pedagogy, including </a:t>
            </a:r>
            <a:r>
              <a:rPr lang="en-US" b="1" i="1" dirty="0"/>
              <a:t>active learning</a:t>
            </a:r>
            <a:r>
              <a:rPr lang="en-US" b="1" dirty="0"/>
              <a:t> 	experiences; tries to reach many learning styles</a:t>
            </a:r>
            <a:endParaRPr lang="en-US" dirty="0"/>
          </a:p>
          <a:p>
            <a:r>
              <a:rPr lang="en-US" b="1" dirty="0"/>
              <a:t>	5.  Passion when presenting the subject matter </a:t>
            </a:r>
            <a:endParaRPr lang="en-US" dirty="0"/>
          </a:p>
          <a:p>
            <a:r>
              <a:rPr lang="en-US" b="1" dirty="0"/>
              <a:t>	6.  Monitors student engagement throughout the 	class period</a:t>
            </a:r>
            <a:endParaRPr lang="en-US" dirty="0"/>
          </a:p>
          <a:p>
            <a:endParaRPr lang="en-US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038" y="1828801"/>
            <a:ext cx="3632886" cy="3608172"/>
          </a:xfrm>
        </p:spPr>
      </p:pic>
    </p:spTree>
    <p:extLst>
      <p:ext uri="{BB962C8B-B14F-4D97-AF65-F5344CB8AC3E}">
        <p14:creationId xmlns:p14="http://schemas.microsoft.com/office/powerpoint/2010/main" val="349636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Classroom Observations</a:t>
            </a:r>
            <a:endParaRPr lang="en-US" sz="4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5728386" cy="4572000"/>
          </a:xfrm>
        </p:spPr>
        <p:txBody>
          <a:bodyPr/>
          <a:lstStyle/>
          <a:p>
            <a:r>
              <a:rPr lang="en-US" sz="2000" b="1" dirty="0"/>
              <a:t>C.  Assessment of student learning</a:t>
            </a:r>
          </a:p>
          <a:p>
            <a:r>
              <a:rPr lang="en-US" sz="2000" b="1" dirty="0"/>
              <a:t>	</a:t>
            </a:r>
            <a:r>
              <a:rPr lang="en-US" sz="2000" b="1" dirty="0" smtClean="0"/>
              <a:t>1</a:t>
            </a:r>
            <a:r>
              <a:rPr lang="en-US" sz="2000" b="1" dirty="0"/>
              <a:t>.  On-going informal assessment</a:t>
            </a:r>
          </a:p>
          <a:p>
            <a:r>
              <a:rPr lang="en-US" sz="2000" b="1" dirty="0"/>
              <a:t>		</a:t>
            </a:r>
            <a:r>
              <a:rPr lang="en-US" sz="2000" b="1" dirty="0" smtClean="0"/>
              <a:t>a</a:t>
            </a:r>
            <a:r>
              <a:rPr lang="en-US" sz="2000" b="1" dirty="0"/>
              <a:t>) Questions</a:t>
            </a:r>
          </a:p>
          <a:p>
            <a:r>
              <a:rPr lang="en-US" sz="2000" b="1" dirty="0"/>
              <a:t>		</a:t>
            </a:r>
            <a:r>
              <a:rPr lang="en-US" sz="2000" b="1" dirty="0" smtClean="0"/>
              <a:t>b</a:t>
            </a:r>
            <a:r>
              <a:rPr lang="en-US" sz="2000" b="1" dirty="0"/>
              <a:t>) Small or large group </a:t>
            </a:r>
            <a:r>
              <a:rPr lang="en-US" sz="2000" b="1" dirty="0" smtClean="0"/>
              <a:t>				discussions</a:t>
            </a:r>
            <a:endParaRPr lang="en-US" sz="2000" b="1" dirty="0"/>
          </a:p>
          <a:p>
            <a:r>
              <a:rPr lang="en-US" sz="2000" b="1" dirty="0"/>
              <a:t>		</a:t>
            </a:r>
            <a:r>
              <a:rPr lang="en-US" sz="2000" b="1" dirty="0" smtClean="0"/>
              <a:t>c</a:t>
            </a:r>
            <a:r>
              <a:rPr lang="en-US" sz="2000" b="1" dirty="0"/>
              <a:t>) In-class activities</a:t>
            </a:r>
          </a:p>
          <a:p>
            <a:r>
              <a:rPr lang="en-US" sz="2000" b="1" dirty="0"/>
              <a:t>	</a:t>
            </a:r>
            <a:r>
              <a:rPr lang="en-US" sz="2000" b="1" dirty="0" smtClean="0"/>
              <a:t>2</a:t>
            </a:r>
            <a:r>
              <a:rPr lang="en-US" sz="2000" b="1" dirty="0"/>
              <a:t>.  Assessments match objectives of the </a:t>
            </a:r>
            <a:r>
              <a:rPr lang="en-US" sz="2000" b="1" dirty="0" smtClean="0"/>
              <a:t>	    lesson </a:t>
            </a:r>
            <a:endParaRPr lang="en-US" sz="2000" b="1" dirty="0"/>
          </a:p>
          <a:p>
            <a:r>
              <a:rPr lang="en-US" sz="2000" b="1" dirty="0"/>
              <a:t>		</a:t>
            </a:r>
            <a:r>
              <a:rPr lang="en-US" sz="2000" b="1" dirty="0" smtClean="0"/>
              <a:t>a</a:t>
            </a:r>
            <a:r>
              <a:rPr lang="en-US" sz="2000" b="1" dirty="0"/>
              <a:t>) Remediation takes place if </a:t>
            </a:r>
            <a:r>
              <a:rPr lang="en-US" sz="2000" b="1" dirty="0" smtClean="0"/>
              <a:t>			students </a:t>
            </a:r>
            <a:r>
              <a:rPr lang="en-US" sz="2000" b="1" dirty="0"/>
              <a:t>do not </a:t>
            </a:r>
            <a:r>
              <a:rPr lang="en-US" sz="2000" b="1" dirty="0" smtClean="0"/>
              <a:t>understand or 			learn subject </a:t>
            </a:r>
            <a:r>
              <a:rPr lang="en-US" sz="2000" b="1" dirty="0"/>
              <a:t>matter</a:t>
            </a:r>
          </a:p>
          <a:p>
            <a:endParaRPr lang="en-US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562" y="1705232"/>
            <a:ext cx="4534929" cy="4361936"/>
          </a:xfrm>
        </p:spPr>
      </p:pic>
    </p:spTree>
    <p:extLst>
      <p:ext uri="{BB962C8B-B14F-4D97-AF65-F5344CB8AC3E}">
        <p14:creationId xmlns:p14="http://schemas.microsoft.com/office/powerpoint/2010/main" val="2471735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b="1" dirty="0">
                <a:solidFill>
                  <a:srgbClr val="514843"/>
                </a:solidFill>
              </a:rPr>
              <a:t>Classroom Observations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271" y="1927654"/>
            <a:ext cx="4053016" cy="4244546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</a:t>
            </a:r>
            <a:r>
              <a:rPr lang="en-US" sz="2000" b="1" dirty="0"/>
              <a:t>.  Positive relationships with students</a:t>
            </a:r>
            <a:endParaRPr lang="en-US" sz="2000" dirty="0"/>
          </a:p>
          <a:p>
            <a:r>
              <a:rPr lang="en-US" sz="2000" b="1" dirty="0"/>
              <a:t>	</a:t>
            </a:r>
            <a:r>
              <a:rPr lang="en-US" sz="2000" b="1" dirty="0" smtClean="0"/>
              <a:t>1</a:t>
            </a:r>
            <a:r>
              <a:rPr lang="en-US" sz="2000" b="1" dirty="0"/>
              <a:t>.  Mutual respect</a:t>
            </a:r>
            <a:endParaRPr lang="en-US" sz="2000" dirty="0"/>
          </a:p>
          <a:p>
            <a:r>
              <a:rPr lang="en-US" sz="2000" b="1" dirty="0"/>
              <a:t>	</a:t>
            </a:r>
            <a:r>
              <a:rPr lang="en-US" sz="2000" b="1" dirty="0" smtClean="0"/>
              <a:t>2</a:t>
            </a:r>
            <a:r>
              <a:rPr lang="en-US" sz="2000" b="1" dirty="0"/>
              <a:t>.  Ethical behavior</a:t>
            </a:r>
            <a:endParaRPr lang="en-US" sz="2000" dirty="0"/>
          </a:p>
          <a:p>
            <a:r>
              <a:rPr lang="en-US" sz="2000" b="1" dirty="0"/>
              <a:t>	</a:t>
            </a:r>
            <a:r>
              <a:rPr lang="en-US" sz="2000" b="1" dirty="0" smtClean="0"/>
              <a:t>3</a:t>
            </a:r>
            <a:r>
              <a:rPr lang="en-US" sz="2000" b="1" dirty="0"/>
              <a:t>.  Classroom environment is </a:t>
            </a:r>
            <a:r>
              <a:rPr lang="en-US" sz="2000" b="1" dirty="0" smtClean="0"/>
              <a:t>	safe </a:t>
            </a:r>
            <a:r>
              <a:rPr lang="en-US" sz="2000" b="1" dirty="0"/>
              <a:t>and open; 	students feel </a:t>
            </a:r>
            <a:r>
              <a:rPr lang="en-US" sz="2000" b="1" dirty="0" smtClean="0"/>
              <a:t>	free </a:t>
            </a:r>
            <a:r>
              <a:rPr lang="en-US" sz="2000" b="1" dirty="0"/>
              <a:t>to voice opinions, answer 	questions, and engage in </a:t>
            </a:r>
            <a:r>
              <a:rPr lang="en-US" sz="2000" b="1" dirty="0" smtClean="0"/>
              <a:t>	discussions</a:t>
            </a:r>
            <a:endParaRPr lang="en-US" sz="2000" dirty="0"/>
          </a:p>
          <a:p>
            <a:r>
              <a:rPr lang="en-US" sz="2000" b="1" dirty="0"/>
              <a:t>	</a:t>
            </a:r>
            <a:r>
              <a:rPr lang="en-US" sz="2000" b="1" dirty="0" smtClean="0"/>
              <a:t>4</a:t>
            </a:r>
            <a:r>
              <a:rPr lang="en-US" sz="2000" b="1" dirty="0"/>
              <a:t>.  Appropriate classroom </a:t>
            </a:r>
            <a:r>
              <a:rPr lang="en-US" sz="2000" b="1" dirty="0" smtClean="0"/>
              <a:t>	management techniques</a:t>
            </a:r>
            <a:r>
              <a:rPr lang="en-US" sz="2000" b="1" dirty="0"/>
              <a:t>; </a:t>
            </a:r>
            <a:r>
              <a:rPr lang="en-US" sz="2000" b="1" dirty="0" smtClean="0"/>
              <a:t>	students </a:t>
            </a:r>
            <a:r>
              <a:rPr lang="en-US" sz="2000" b="1" dirty="0"/>
              <a:t>respond positively</a:t>
            </a:r>
            <a:endParaRPr lang="en-US" sz="2000" dirty="0"/>
          </a:p>
          <a:p>
            <a:r>
              <a:rPr lang="en-US" sz="2000" b="1" dirty="0"/>
              <a:t>	</a:t>
            </a:r>
            <a:r>
              <a:rPr lang="en-US" sz="2000" b="1" dirty="0" smtClean="0"/>
              <a:t>5</a:t>
            </a:r>
            <a:r>
              <a:rPr lang="en-US" sz="2000" b="1" dirty="0"/>
              <a:t>. Sense of humor!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082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400" b="1" dirty="0" smtClean="0"/>
              <a:t>Post-Observation </a:t>
            </a:r>
            <a:r>
              <a:rPr lang="en-US" sz="4400" b="1" dirty="0"/>
              <a:t>Meeting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9784" y="1600199"/>
            <a:ext cx="4167316" cy="4572001"/>
          </a:xfrm>
        </p:spPr>
        <p:txBody>
          <a:bodyPr/>
          <a:lstStyle/>
          <a:p>
            <a:r>
              <a:rPr lang="en-US" dirty="0" smtClean="0">
                <a:latin typeface="Broadway" panose="04040905080B02020502" pitchFamily="82" charset="0"/>
              </a:rPr>
              <a:t>CONGRATULATIONS…..</a:t>
            </a:r>
          </a:p>
          <a:p>
            <a:endParaRPr lang="en-US" dirty="0">
              <a:latin typeface="Broadway" panose="04040905080B02020502" pitchFamily="82" charset="0"/>
            </a:endParaRPr>
          </a:p>
          <a:p>
            <a:endParaRPr lang="en-US" dirty="0" smtClean="0">
              <a:latin typeface="Broadway" panose="04040905080B02020502" pitchFamily="82" charset="0"/>
            </a:endParaRPr>
          </a:p>
          <a:p>
            <a:endParaRPr lang="en-US" dirty="0">
              <a:latin typeface="Broadway" panose="04040905080B02020502" pitchFamily="82" charset="0"/>
            </a:endParaRPr>
          </a:p>
          <a:p>
            <a:endParaRPr lang="en-US" dirty="0" smtClean="0">
              <a:latin typeface="Broadway" panose="04040905080B02020502" pitchFamily="82" charset="0"/>
            </a:endParaRPr>
          </a:p>
          <a:p>
            <a:endParaRPr lang="en-US" dirty="0">
              <a:latin typeface="Broadway" panose="04040905080B02020502" pitchFamily="82" charset="0"/>
            </a:endParaRPr>
          </a:p>
          <a:p>
            <a:r>
              <a:rPr lang="en-US" dirty="0" smtClean="0">
                <a:latin typeface="Broadway" panose="04040905080B02020502" pitchFamily="82" charset="0"/>
              </a:rPr>
              <a:t>…OR NOT…..</a:t>
            </a:r>
          </a:p>
          <a:p>
            <a:pPr marL="0" indent="0">
              <a:buNone/>
            </a:pPr>
            <a:endParaRPr lang="en-US" dirty="0">
              <a:latin typeface="Broadway" panose="04040905080B02020502" pitchFamily="8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800" b="1" dirty="0"/>
              <a:t>A.  Positive feedback</a:t>
            </a:r>
            <a:endParaRPr lang="en-US" sz="2800" dirty="0"/>
          </a:p>
          <a:p>
            <a:r>
              <a:rPr lang="en-US" sz="2800" b="1" dirty="0" smtClean="0"/>
              <a:t>B</a:t>
            </a:r>
            <a:r>
              <a:rPr lang="en-US" sz="2800" b="1" dirty="0"/>
              <a:t>.  Constructive </a:t>
            </a:r>
            <a:r>
              <a:rPr lang="en-US" sz="2800" b="1" dirty="0" smtClean="0"/>
              <a:t>	feedback</a:t>
            </a:r>
            <a:endParaRPr lang="en-US" sz="2800" dirty="0"/>
          </a:p>
          <a:p>
            <a:r>
              <a:rPr lang="en-US" sz="2800" b="1" dirty="0" smtClean="0"/>
              <a:t>C</a:t>
            </a:r>
            <a:r>
              <a:rPr lang="en-US" sz="2800" b="1" dirty="0"/>
              <a:t>.  Questions</a:t>
            </a:r>
            <a:endParaRPr lang="en-US" sz="2800" dirty="0"/>
          </a:p>
          <a:p>
            <a:r>
              <a:rPr lang="en-US" sz="2800" b="1" dirty="0" smtClean="0"/>
              <a:t>D</a:t>
            </a:r>
            <a:r>
              <a:rPr lang="en-US" sz="2800" b="1" dirty="0"/>
              <a:t>.  Faculty goals </a:t>
            </a:r>
            <a:r>
              <a:rPr lang="en-US" sz="2800" b="1" dirty="0" smtClean="0"/>
              <a:t>and 	improvement plan</a:t>
            </a:r>
            <a:endParaRPr lang="en-US" sz="2800" dirty="0"/>
          </a:p>
          <a:p>
            <a:r>
              <a:rPr lang="en-US" dirty="0"/>
              <a:t> 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543" y="2113613"/>
            <a:ext cx="3357797" cy="24733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111" y="5056839"/>
            <a:ext cx="2968053" cy="180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17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b="1" dirty="0">
                <a:solidFill>
                  <a:srgbClr val="514843"/>
                </a:solidFill>
              </a:rPr>
              <a:t>Post-Observation Meeting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899" y="1600200"/>
            <a:ext cx="5139381" cy="4572000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AutoNum type="alphaUcPeriod"/>
            </a:pPr>
            <a:r>
              <a:rPr lang="en-US" sz="3600" dirty="0" smtClean="0"/>
              <a:t>Positive Feedback</a:t>
            </a:r>
          </a:p>
          <a:p>
            <a:endParaRPr lang="en-US" sz="36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sz="2800" dirty="0" smtClean="0"/>
              <a:t>ALWAYS </a:t>
            </a:r>
            <a:r>
              <a:rPr lang="en-US" sz="2800" dirty="0"/>
              <a:t>start with positive </a:t>
            </a:r>
            <a:r>
              <a:rPr lang="en-US" sz="2800" dirty="0" smtClean="0"/>
              <a:t>feedback</a:t>
            </a:r>
          </a:p>
          <a:p>
            <a:pPr lvl="2"/>
            <a:r>
              <a:rPr lang="en-US" sz="2800" dirty="0" smtClean="0"/>
              <a:t>	a) Find something to 	confirm </a:t>
            </a:r>
          </a:p>
          <a:p>
            <a:pPr lvl="2"/>
            <a:endParaRPr lang="en-US" sz="22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/>
              <a:t>Don’t say anything you don’t meant</a:t>
            </a:r>
          </a:p>
          <a:p>
            <a:pPr lvl="1"/>
            <a:endParaRPr lang="en-US" sz="3200" dirty="0" smtClean="0"/>
          </a:p>
          <a:p>
            <a:pPr lvl="1"/>
            <a:r>
              <a:rPr lang="en-US" sz="3200" dirty="0" smtClean="0"/>
              <a:t>3. Save a little positivity for  	later</a:t>
            </a:r>
            <a:endParaRPr lang="en-US" sz="3200" dirty="0"/>
          </a:p>
          <a:p>
            <a:pPr marL="971550" lvl="1" indent="-514350">
              <a:buFont typeface="+mj-lt"/>
              <a:buAutoNum type="arabicPeriod"/>
            </a:pPr>
            <a:endParaRPr lang="en-US" sz="2400" dirty="0" smtClean="0"/>
          </a:p>
          <a:p>
            <a:r>
              <a:rPr lang="en-US" sz="2800" dirty="0" smtClean="0"/>
              <a:t>	</a:t>
            </a:r>
            <a:endParaRPr lang="en-US" sz="2400" dirty="0"/>
          </a:p>
        </p:txBody>
      </p:sp>
      <p:pic>
        <p:nvPicPr>
          <p:cNvPr id="7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66" y="1600200"/>
            <a:ext cx="3583460" cy="4462849"/>
          </a:xfrm>
        </p:spPr>
      </p:pic>
    </p:spTree>
    <p:extLst>
      <p:ext uri="{BB962C8B-B14F-4D97-AF65-F5344CB8AC3E}">
        <p14:creationId xmlns:p14="http://schemas.microsoft.com/office/powerpoint/2010/main" val="3878850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0</TotalTime>
  <Words>276</Words>
  <Application>Microsoft Office PowerPoint</Application>
  <PresentationFormat>Widescreen</PresentationFormat>
  <Paragraphs>106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Broadway</vt:lpstr>
      <vt:lpstr>Euphemia</vt:lpstr>
      <vt:lpstr>Plantagenet Cherokee</vt:lpstr>
      <vt:lpstr>Wingdings</vt:lpstr>
      <vt:lpstr>Academic Literature 16x9</vt:lpstr>
      <vt:lpstr>Preparing and using classroom observations in faulty teaching</vt:lpstr>
      <vt:lpstr>PREPARING AND USING CLASSROOM OBSERVATIONS IN FACULTY TEACHING</vt:lpstr>
      <vt:lpstr>PREPARING FOR CLASSROOM OBSERVATIONS</vt:lpstr>
      <vt:lpstr> Step 1: Pre-observation discussion with faculty member </vt:lpstr>
      <vt:lpstr>Step 2: Classroom Observations</vt:lpstr>
      <vt:lpstr>Classroom Observations</vt:lpstr>
      <vt:lpstr>Classroom Observations</vt:lpstr>
      <vt:lpstr>Post-Observation Meeting </vt:lpstr>
      <vt:lpstr>Post-Observation Meeting</vt:lpstr>
      <vt:lpstr>Post-Observation Meeting</vt:lpstr>
      <vt:lpstr>Post-Observation Meeting</vt:lpstr>
      <vt:lpstr>Post-Observation Meeting</vt:lpstr>
      <vt:lpstr>   The importance of: -context specific observation and assessment  </vt:lpstr>
      <vt:lpstr>  YOUR:  1. Assessment and evaluation needs   2. What current model(s) do you use that are       successful?    3. Difficulties and successes in the process  </vt:lpstr>
      <vt:lpstr>Questions…</vt:lpstr>
      <vt:lpstr>Thank you…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2015-01-16T18:46:10Z</dcterms:created>
  <dcterms:modified xsi:type="dcterms:W3CDTF">2015-01-28T21:35:08Z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TC034313809991</vt:lpwstr>
  </property>
</Properties>
</file>